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512" r:id="rId3"/>
    <p:sldId id="463" r:id="rId4"/>
    <p:sldId id="511" r:id="rId5"/>
    <p:sldId id="513" r:id="rId6"/>
    <p:sldId id="510" r:id="rId7"/>
    <p:sldId id="492" r:id="rId8"/>
    <p:sldId id="491" r:id="rId9"/>
    <p:sldId id="496" r:id="rId10"/>
    <p:sldId id="515" r:id="rId11"/>
    <p:sldId id="490" r:id="rId12"/>
    <p:sldId id="493" r:id="rId13"/>
    <p:sldId id="494" r:id="rId14"/>
    <p:sldId id="495" r:id="rId15"/>
    <p:sldId id="497" r:id="rId16"/>
    <p:sldId id="498" r:id="rId17"/>
    <p:sldId id="516" r:id="rId18"/>
    <p:sldId id="499" r:id="rId19"/>
    <p:sldId id="500" r:id="rId20"/>
    <p:sldId id="501" r:id="rId21"/>
    <p:sldId id="502" r:id="rId22"/>
    <p:sldId id="518" r:id="rId23"/>
    <p:sldId id="519" r:id="rId24"/>
    <p:sldId id="504" r:id="rId25"/>
    <p:sldId id="517" r:id="rId26"/>
    <p:sldId id="522" r:id="rId27"/>
    <p:sldId id="505" r:id="rId28"/>
    <p:sldId id="506" r:id="rId29"/>
    <p:sldId id="508" r:id="rId30"/>
    <p:sldId id="520" r:id="rId31"/>
    <p:sldId id="521" r:id="rId32"/>
    <p:sldId id="523" r:id="rId33"/>
    <p:sldId id="31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009E47"/>
    <a:srgbClr val="613D07"/>
    <a:srgbClr val="ED9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71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C8C44-CCC6-4FEC-9B59-64F6DB14D444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</dgm:pt>
    <dgm:pt modelId="{499D2D54-9AB5-4AE7-A8B1-843E1FB320DC}">
      <dgm:prSet phldrT="[Text]" custT="1"/>
      <dgm:spPr/>
      <dgm:t>
        <a:bodyPr/>
        <a:lstStyle/>
        <a:p>
          <a:r>
            <a:rPr lang="en-US" sz="4800" b="1" dirty="0" smtClean="0"/>
            <a:t>Design</a:t>
          </a:r>
          <a:endParaRPr lang="en-US" sz="4800" b="1" dirty="0"/>
        </a:p>
      </dgm:t>
    </dgm:pt>
    <dgm:pt modelId="{07A2BE37-F84F-4B34-B5E7-B6322B7758A8}" type="parTrans" cxnId="{93935A2E-5E77-4A2D-B5AB-2D19FC381AD0}">
      <dgm:prSet/>
      <dgm:spPr/>
      <dgm:t>
        <a:bodyPr/>
        <a:lstStyle/>
        <a:p>
          <a:endParaRPr lang="en-US"/>
        </a:p>
      </dgm:t>
    </dgm:pt>
    <dgm:pt modelId="{B1A1D4A1-EE79-44D8-8CDD-E2F3B0E520D8}" type="sibTrans" cxnId="{93935A2E-5E77-4A2D-B5AB-2D19FC381AD0}">
      <dgm:prSet/>
      <dgm:spPr/>
      <dgm:t>
        <a:bodyPr/>
        <a:lstStyle/>
        <a:p>
          <a:endParaRPr lang="en-US"/>
        </a:p>
      </dgm:t>
    </dgm:pt>
    <dgm:pt modelId="{A4E848EC-55D9-488D-B192-32721C1A1B48}">
      <dgm:prSet phldrT="[Text]"/>
      <dgm:spPr/>
      <dgm:t>
        <a:bodyPr/>
        <a:lstStyle/>
        <a:p>
          <a:r>
            <a:rPr lang="en-US" b="1" dirty="0" smtClean="0"/>
            <a:t>Construction</a:t>
          </a:r>
          <a:endParaRPr lang="en-US" b="1" dirty="0"/>
        </a:p>
      </dgm:t>
    </dgm:pt>
    <dgm:pt modelId="{F773CA38-FBAA-4B89-9162-B3888C2ADCDD}" type="parTrans" cxnId="{70B0EABB-8D9B-428E-9AE8-3361163C7C79}">
      <dgm:prSet/>
      <dgm:spPr/>
      <dgm:t>
        <a:bodyPr/>
        <a:lstStyle/>
        <a:p>
          <a:endParaRPr lang="en-US"/>
        </a:p>
      </dgm:t>
    </dgm:pt>
    <dgm:pt modelId="{3CD9EBA1-EA74-42E2-9BDF-495CE96B64AA}" type="sibTrans" cxnId="{70B0EABB-8D9B-428E-9AE8-3361163C7C79}">
      <dgm:prSet/>
      <dgm:spPr/>
      <dgm:t>
        <a:bodyPr/>
        <a:lstStyle/>
        <a:p>
          <a:endParaRPr lang="en-US"/>
        </a:p>
      </dgm:t>
    </dgm:pt>
    <dgm:pt modelId="{FC0E647D-9FE2-4EEA-9149-3E6CDF5DA73D}">
      <dgm:prSet phldrT="[Text]" custT="1"/>
      <dgm:spPr/>
      <dgm:t>
        <a:bodyPr/>
        <a:lstStyle/>
        <a:p>
          <a:r>
            <a:rPr lang="en-US" sz="2800" b="1" dirty="0" smtClean="0"/>
            <a:t>Annotation</a:t>
          </a:r>
          <a:endParaRPr lang="en-US" sz="2800" b="1" dirty="0"/>
        </a:p>
      </dgm:t>
    </dgm:pt>
    <dgm:pt modelId="{1774BE32-ED9A-4DC2-B022-655977F2A823}" type="parTrans" cxnId="{C4CC590B-E6FF-4552-9A28-88BA7EF27A44}">
      <dgm:prSet/>
      <dgm:spPr/>
      <dgm:t>
        <a:bodyPr/>
        <a:lstStyle/>
        <a:p>
          <a:endParaRPr lang="en-US"/>
        </a:p>
      </dgm:t>
    </dgm:pt>
    <dgm:pt modelId="{73FF6DC8-9582-4392-9DE7-F2399A7100DA}" type="sibTrans" cxnId="{C4CC590B-E6FF-4552-9A28-88BA7EF27A44}">
      <dgm:prSet/>
      <dgm:spPr/>
      <dgm:t>
        <a:bodyPr/>
        <a:lstStyle/>
        <a:p>
          <a:endParaRPr lang="en-US"/>
        </a:p>
      </dgm:t>
    </dgm:pt>
    <dgm:pt modelId="{FFF7483D-9A54-4931-859B-B7CFFD91A49B}">
      <dgm:prSet phldrT="[Text]"/>
      <dgm:spPr/>
      <dgm:t>
        <a:bodyPr/>
        <a:lstStyle/>
        <a:p>
          <a:r>
            <a:rPr lang="en-US" b="1" dirty="0" smtClean="0"/>
            <a:t>Analysis</a:t>
          </a:r>
          <a:endParaRPr lang="en-US" b="1" dirty="0"/>
        </a:p>
      </dgm:t>
    </dgm:pt>
    <dgm:pt modelId="{37D92124-D309-4CC4-BB2C-FB2A26AA38EE}" type="parTrans" cxnId="{A040E092-55AE-446E-9EC4-FDEEE667CCD3}">
      <dgm:prSet/>
      <dgm:spPr/>
      <dgm:t>
        <a:bodyPr/>
        <a:lstStyle/>
        <a:p>
          <a:endParaRPr lang="en-US"/>
        </a:p>
      </dgm:t>
    </dgm:pt>
    <dgm:pt modelId="{DC5198EC-ADC6-4838-B9DE-02672ED16F4D}" type="sibTrans" cxnId="{A040E092-55AE-446E-9EC4-FDEEE667CCD3}">
      <dgm:prSet/>
      <dgm:spPr/>
      <dgm:t>
        <a:bodyPr/>
        <a:lstStyle/>
        <a:p>
          <a:endParaRPr lang="en-US"/>
        </a:p>
      </dgm:t>
    </dgm:pt>
    <dgm:pt modelId="{0F6FF23D-9EAD-4A7C-B8F8-F95F878ECAC9}" type="pres">
      <dgm:prSet presAssocID="{609C8C44-CCC6-4FEC-9B59-64F6DB14D444}" presName="CompostProcess" presStyleCnt="0">
        <dgm:presLayoutVars>
          <dgm:dir/>
          <dgm:resizeHandles val="exact"/>
        </dgm:presLayoutVars>
      </dgm:prSet>
      <dgm:spPr/>
    </dgm:pt>
    <dgm:pt modelId="{7DAB5818-409D-47A8-AAB7-B39744C093E3}" type="pres">
      <dgm:prSet presAssocID="{609C8C44-CCC6-4FEC-9B59-64F6DB14D444}" presName="arrow" presStyleLbl="bgShp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2D24F580-6823-4C1B-88D2-77A3BD71EFBA}" type="pres">
      <dgm:prSet presAssocID="{609C8C44-CCC6-4FEC-9B59-64F6DB14D444}" presName="linearProcess" presStyleCnt="0"/>
      <dgm:spPr/>
    </dgm:pt>
    <dgm:pt modelId="{0E2B445D-3EE9-46B0-9553-73DC0C2EF5AE}" type="pres">
      <dgm:prSet presAssocID="{499D2D54-9AB5-4AE7-A8B1-843E1FB320DC}" presName="textNode" presStyleLbl="node1" presStyleIdx="0" presStyleCnt="4" custScaleX="170926" custLinFactNeighborX="24054" custLinFactNeighborY="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B39F9-6023-4C5C-9021-D4F7721E3FBE}" type="pres">
      <dgm:prSet presAssocID="{B1A1D4A1-EE79-44D8-8CDD-E2F3B0E520D8}" presName="sibTrans" presStyleCnt="0"/>
      <dgm:spPr/>
    </dgm:pt>
    <dgm:pt modelId="{7FB6FEBB-48E8-4318-9612-9F81AB0BD88E}" type="pres">
      <dgm:prSet presAssocID="{A4E848EC-55D9-488D-B192-32721C1A1B48}" presName="textNode" presStyleLbl="node1" presStyleIdx="1" presStyleCnt="4" custScaleX="64419" custLinFactNeighborX="2897" custLinFactNeighborY="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BF6E8-E268-4C3D-AB19-7AE0C9F88575}" type="pres">
      <dgm:prSet presAssocID="{3CD9EBA1-EA74-42E2-9BDF-495CE96B64AA}" presName="sibTrans" presStyleCnt="0"/>
      <dgm:spPr/>
    </dgm:pt>
    <dgm:pt modelId="{46C4A167-B17D-4673-B7A1-1F98F4B5A9DA}" type="pres">
      <dgm:prSet presAssocID="{FC0E647D-9FE2-4EEA-9149-3E6CDF5DA73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B6448-B899-4548-A0A8-83F34C4D5271}" type="pres">
      <dgm:prSet presAssocID="{73FF6DC8-9582-4392-9DE7-F2399A7100DA}" presName="sibTrans" presStyleCnt="0"/>
      <dgm:spPr/>
    </dgm:pt>
    <dgm:pt modelId="{E5037EDF-1379-4802-A267-F2E5AC103636}" type="pres">
      <dgm:prSet presAssocID="{FFF7483D-9A54-4931-859B-B7CFFD91A49B}" presName="textNode" presStyleLbl="node1" presStyleIdx="3" presStyleCnt="4" custScaleX="4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C590B-E6FF-4552-9A28-88BA7EF27A44}" srcId="{609C8C44-CCC6-4FEC-9B59-64F6DB14D444}" destId="{FC0E647D-9FE2-4EEA-9149-3E6CDF5DA73D}" srcOrd="2" destOrd="0" parTransId="{1774BE32-ED9A-4DC2-B022-655977F2A823}" sibTransId="{73FF6DC8-9582-4392-9DE7-F2399A7100DA}"/>
    <dgm:cxn modelId="{70B0EABB-8D9B-428E-9AE8-3361163C7C79}" srcId="{609C8C44-CCC6-4FEC-9B59-64F6DB14D444}" destId="{A4E848EC-55D9-488D-B192-32721C1A1B48}" srcOrd="1" destOrd="0" parTransId="{F773CA38-FBAA-4B89-9162-B3888C2ADCDD}" sibTransId="{3CD9EBA1-EA74-42E2-9BDF-495CE96B64AA}"/>
    <dgm:cxn modelId="{93935A2E-5E77-4A2D-B5AB-2D19FC381AD0}" srcId="{609C8C44-CCC6-4FEC-9B59-64F6DB14D444}" destId="{499D2D54-9AB5-4AE7-A8B1-843E1FB320DC}" srcOrd="0" destOrd="0" parTransId="{07A2BE37-F84F-4B34-B5E7-B6322B7758A8}" sibTransId="{B1A1D4A1-EE79-44D8-8CDD-E2F3B0E520D8}"/>
    <dgm:cxn modelId="{15A1F4EA-D078-404B-9C52-21C423ED3C07}" type="presOf" srcId="{499D2D54-9AB5-4AE7-A8B1-843E1FB320DC}" destId="{0E2B445D-3EE9-46B0-9553-73DC0C2EF5AE}" srcOrd="0" destOrd="0" presId="urn:microsoft.com/office/officeart/2005/8/layout/hProcess9"/>
    <dgm:cxn modelId="{31D33E65-DDC9-403C-8FF4-A39638BC0963}" type="presOf" srcId="{FFF7483D-9A54-4931-859B-B7CFFD91A49B}" destId="{E5037EDF-1379-4802-A267-F2E5AC103636}" srcOrd="0" destOrd="0" presId="urn:microsoft.com/office/officeart/2005/8/layout/hProcess9"/>
    <dgm:cxn modelId="{0A3E0627-DE97-4B0E-8210-E179049D6A1C}" type="presOf" srcId="{609C8C44-CCC6-4FEC-9B59-64F6DB14D444}" destId="{0F6FF23D-9EAD-4A7C-B8F8-F95F878ECAC9}" srcOrd="0" destOrd="0" presId="urn:microsoft.com/office/officeart/2005/8/layout/hProcess9"/>
    <dgm:cxn modelId="{5754A5E0-BE62-4856-B040-E24F55A604DF}" type="presOf" srcId="{A4E848EC-55D9-488D-B192-32721C1A1B48}" destId="{7FB6FEBB-48E8-4318-9612-9F81AB0BD88E}" srcOrd="0" destOrd="0" presId="urn:microsoft.com/office/officeart/2005/8/layout/hProcess9"/>
    <dgm:cxn modelId="{CA882A46-5D2C-49CE-9DEE-94176A927A5A}" type="presOf" srcId="{FC0E647D-9FE2-4EEA-9149-3E6CDF5DA73D}" destId="{46C4A167-B17D-4673-B7A1-1F98F4B5A9DA}" srcOrd="0" destOrd="0" presId="urn:microsoft.com/office/officeart/2005/8/layout/hProcess9"/>
    <dgm:cxn modelId="{A040E092-55AE-446E-9EC4-FDEEE667CCD3}" srcId="{609C8C44-CCC6-4FEC-9B59-64F6DB14D444}" destId="{FFF7483D-9A54-4931-859B-B7CFFD91A49B}" srcOrd="3" destOrd="0" parTransId="{37D92124-D309-4CC4-BB2C-FB2A26AA38EE}" sibTransId="{DC5198EC-ADC6-4838-B9DE-02672ED16F4D}"/>
    <dgm:cxn modelId="{829E0676-CD94-4A97-8327-587BC86B02A3}" type="presParOf" srcId="{0F6FF23D-9EAD-4A7C-B8F8-F95F878ECAC9}" destId="{7DAB5818-409D-47A8-AAB7-B39744C093E3}" srcOrd="0" destOrd="0" presId="urn:microsoft.com/office/officeart/2005/8/layout/hProcess9"/>
    <dgm:cxn modelId="{B93D59B9-4E37-4159-A850-B32342054B7E}" type="presParOf" srcId="{0F6FF23D-9EAD-4A7C-B8F8-F95F878ECAC9}" destId="{2D24F580-6823-4C1B-88D2-77A3BD71EFBA}" srcOrd="1" destOrd="0" presId="urn:microsoft.com/office/officeart/2005/8/layout/hProcess9"/>
    <dgm:cxn modelId="{C996E313-2FE3-4CD2-8FCA-0AFC4BCB6A34}" type="presParOf" srcId="{2D24F580-6823-4C1B-88D2-77A3BD71EFBA}" destId="{0E2B445D-3EE9-46B0-9553-73DC0C2EF5AE}" srcOrd="0" destOrd="0" presId="urn:microsoft.com/office/officeart/2005/8/layout/hProcess9"/>
    <dgm:cxn modelId="{1B49036F-5662-492E-9810-EB8548A2918F}" type="presParOf" srcId="{2D24F580-6823-4C1B-88D2-77A3BD71EFBA}" destId="{9EBB39F9-6023-4C5C-9021-D4F7721E3FBE}" srcOrd="1" destOrd="0" presId="urn:microsoft.com/office/officeart/2005/8/layout/hProcess9"/>
    <dgm:cxn modelId="{5B575AB3-74D8-4E9E-A1C0-C611AC71BB77}" type="presParOf" srcId="{2D24F580-6823-4C1B-88D2-77A3BD71EFBA}" destId="{7FB6FEBB-48E8-4318-9612-9F81AB0BD88E}" srcOrd="2" destOrd="0" presId="urn:microsoft.com/office/officeart/2005/8/layout/hProcess9"/>
    <dgm:cxn modelId="{2C665A54-98F9-41EE-BE95-F277C9603245}" type="presParOf" srcId="{2D24F580-6823-4C1B-88D2-77A3BD71EFBA}" destId="{7BFBF6E8-E268-4C3D-AB19-7AE0C9F88575}" srcOrd="3" destOrd="0" presId="urn:microsoft.com/office/officeart/2005/8/layout/hProcess9"/>
    <dgm:cxn modelId="{F0F15707-A1AD-48F3-8755-8E8515C1F7F6}" type="presParOf" srcId="{2D24F580-6823-4C1B-88D2-77A3BD71EFBA}" destId="{46C4A167-B17D-4673-B7A1-1F98F4B5A9DA}" srcOrd="4" destOrd="0" presId="urn:microsoft.com/office/officeart/2005/8/layout/hProcess9"/>
    <dgm:cxn modelId="{AA9E101B-337B-41B2-84B3-693153A19D84}" type="presParOf" srcId="{2D24F580-6823-4C1B-88D2-77A3BD71EFBA}" destId="{297B6448-B899-4548-A0A8-83F34C4D5271}" srcOrd="5" destOrd="0" presId="urn:microsoft.com/office/officeart/2005/8/layout/hProcess9"/>
    <dgm:cxn modelId="{667B57E2-197D-4123-B4F3-855085AEA015}" type="presParOf" srcId="{2D24F580-6823-4C1B-88D2-77A3BD71EFBA}" destId="{E5037EDF-1379-4802-A267-F2E5AC10363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87A2A-33E7-4ED5-9A1D-6177F06253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6DBD53-6C29-414B-9882-496EA3D213E5}">
      <dgm:prSet phldrT="[Text]"/>
      <dgm:spPr/>
      <dgm:t>
        <a:bodyPr/>
        <a:lstStyle/>
        <a:p>
          <a:r>
            <a:rPr lang="en-US" b="1" dirty="0" smtClean="0"/>
            <a:t>Title type</a:t>
          </a:r>
          <a:endParaRPr lang="en-US" b="1" dirty="0"/>
        </a:p>
      </dgm:t>
    </dgm:pt>
    <dgm:pt modelId="{A7F0F2C3-D9C1-4101-90A5-5033719783D2}" type="parTrans" cxnId="{DC0ACC7D-9751-4293-A5C8-1D8C365D3EC8}">
      <dgm:prSet/>
      <dgm:spPr/>
      <dgm:t>
        <a:bodyPr/>
        <a:lstStyle/>
        <a:p>
          <a:endParaRPr lang="en-US"/>
        </a:p>
      </dgm:t>
    </dgm:pt>
    <dgm:pt modelId="{7AEB15BC-E0EF-4A06-B1CF-EDAF2566A6BD}" type="sibTrans" cxnId="{DC0ACC7D-9751-4293-A5C8-1D8C365D3EC8}">
      <dgm:prSet/>
      <dgm:spPr/>
      <dgm:t>
        <a:bodyPr/>
        <a:lstStyle/>
        <a:p>
          <a:endParaRPr lang="en-US"/>
        </a:p>
      </dgm:t>
    </dgm:pt>
    <dgm:pt modelId="{6590072B-28E4-4118-BEC2-67499012C4B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 dirty="0" smtClean="0"/>
            <a:t>2</a:t>
          </a:r>
          <a:endParaRPr lang="en-US" b="1" dirty="0"/>
        </a:p>
      </dgm:t>
    </dgm:pt>
    <dgm:pt modelId="{34CAD77B-2467-4197-9D46-BD01A120C4AF}" type="parTrans" cxnId="{F1DD9A43-9A12-4066-B000-785518164F75}">
      <dgm:prSet/>
      <dgm:spPr/>
      <dgm:t>
        <a:bodyPr/>
        <a:lstStyle/>
        <a:p>
          <a:endParaRPr lang="en-US"/>
        </a:p>
      </dgm:t>
    </dgm:pt>
    <dgm:pt modelId="{0CEA6BA4-F3BA-4758-AAB6-2B35FB665D7D}" type="sibTrans" cxnId="{F1DD9A43-9A12-4066-B000-785518164F75}">
      <dgm:prSet/>
      <dgm:spPr/>
      <dgm:t>
        <a:bodyPr/>
        <a:lstStyle/>
        <a:p>
          <a:endParaRPr lang="en-US"/>
        </a:p>
      </dgm:t>
    </dgm:pt>
    <dgm:pt modelId="{88B92EBA-8A9A-4342-8DAF-1D98315F7DD3}">
      <dgm:prSet phldrT="[Text]"/>
      <dgm:spPr/>
      <dgm:t>
        <a:bodyPr/>
        <a:lstStyle/>
        <a:p>
          <a:r>
            <a:rPr lang="en-US" b="1" dirty="0" smtClean="0"/>
            <a:t>Features &amp; sub-features</a:t>
          </a:r>
          <a:endParaRPr lang="en-US" b="1" dirty="0"/>
        </a:p>
      </dgm:t>
    </dgm:pt>
    <dgm:pt modelId="{A61975AA-C640-4336-8E47-2A5BFE4D2E94}" type="parTrans" cxnId="{3B6D5437-EB5D-4633-87EB-9DDA710498C2}">
      <dgm:prSet/>
      <dgm:spPr/>
      <dgm:t>
        <a:bodyPr/>
        <a:lstStyle/>
        <a:p>
          <a:endParaRPr lang="en-US"/>
        </a:p>
      </dgm:t>
    </dgm:pt>
    <dgm:pt modelId="{210B7E26-D625-4D0D-89FE-CCD7CDAFB25E}" type="sibTrans" cxnId="{3B6D5437-EB5D-4633-87EB-9DDA710498C2}">
      <dgm:prSet/>
      <dgm:spPr/>
      <dgm:t>
        <a:bodyPr/>
        <a:lstStyle/>
        <a:p>
          <a:endParaRPr lang="en-US"/>
        </a:p>
      </dgm:t>
    </dgm:pt>
    <dgm:pt modelId="{7F71B223-FF51-40D0-A727-478D864A0A26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 dirty="0" smtClean="0"/>
            <a:t>1</a:t>
          </a:r>
          <a:endParaRPr lang="en-US" b="1" dirty="0"/>
        </a:p>
      </dgm:t>
    </dgm:pt>
    <dgm:pt modelId="{3F545829-D643-4FD2-8C66-EAA01CADC28E}" type="parTrans" cxnId="{ABEC9A2B-7A6A-452E-8EAC-A9F1B57E7477}">
      <dgm:prSet/>
      <dgm:spPr/>
      <dgm:t>
        <a:bodyPr/>
        <a:lstStyle/>
        <a:p>
          <a:endParaRPr lang="en-US"/>
        </a:p>
      </dgm:t>
    </dgm:pt>
    <dgm:pt modelId="{BFF2FD7D-14FD-4B3B-9DA1-8F5F8CF75B3C}" type="sibTrans" cxnId="{ABEC9A2B-7A6A-452E-8EAC-A9F1B57E7477}">
      <dgm:prSet/>
      <dgm:spPr/>
      <dgm:t>
        <a:bodyPr/>
        <a:lstStyle/>
        <a:p>
          <a:endParaRPr lang="en-US"/>
        </a:p>
      </dgm:t>
    </dgm:pt>
    <dgm:pt modelId="{806FCDF1-609B-4B1A-9DF1-EAD646F46B57}" type="pres">
      <dgm:prSet presAssocID="{1CC87A2A-33E7-4ED5-9A1D-6177F06253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2479D-92F4-43DA-8820-F7772B606BFB}" type="pres">
      <dgm:prSet presAssocID="{7F71B223-FF51-40D0-A727-478D864A0A26}" presName="composite" presStyleCnt="0"/>
      <dgm:spPr/>
    </dgm:pt>
    <dgm:pt modelId="{E363C759-FC82-467F-9D94-2D63F2C5F9BA}" type="pres">
      <dgm:prSet presAssocID="{7F71B223-FF51-40D0-A727-478D864A0A2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D8A00-3FD3-4075-8338-EC93786E512F}" type="pres">
      <dgm:prSet presAssocID="{7F71B223-FF51-40D0-A727-478D864A0A26}" presName="descendantText" presStyleLbl="alignAcc1" presStyleIdx="0" presStyleCnt="2" custLinFactNeighborX="761" custLinFactNeighborY="-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0EE5F-C58B-4821-A4C2-87DBA69965BD}" type="pres">
      <dgm:prSet presAssocID="{BFF2FD7D-14FD-4B3B-9DA1-8F5F8CF75B3C}" presName="sp" presStyleCnt="0"/>
      <dgm:spPr/>
    </dgm:pt>
    <dgm:pt modelId="{359E141E-6FE6-46FA-A478-88D253B933C7}" type="pres">
      <dgm:prSet presAssocID="{6590072B-28E4-4118-BEC2-67499012C4B5}" presName="composite" presStyleCnt="0"/>
      <dgm:spPr/>
    </dgm:pt>
    <dgm:pt modelId="{75C8209E-DDAB-4BDC-8E17-79CAFE4837E7}" type="pres">
      <dgm:prSet presAssocID="{6590072B-28E4-4118-BEC2-67499012C4B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E4A75-5C83-426E-8C2F-CED62173390E}" type="pres">
      <dgm:prSet presAssocID="{6590072B-28E4-4118-BEC2-67499012C4B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D5437-EB5D-4633-87EB-9DDA710498C2}" srcId="{6590072B-28E4-4118-BEC2-67499012C4B5}" destId="{88B92EBA-8A9A-4342-8DAF-1D98315F7DD3}" srcOrd="0" destOrd="0" parTransId="{A61975AA-C640-4336-8E47-2A5BFE4D2E94}" sibTransId="{210B7E26-D625-4D0D-89FE-CCD7CDAFB25E}"/>
    <dgm:cxn modelId="{ABEC9A2B-7A6A-452E-8EAC-A9F1B57E7477}" srcId="{1CC87A2A-33E7-4ED5-9A1D-6177F0625368}" destId="{7F71B223-FF51-40D0-A727-478D864A0A26}" srcOrd="0" destOrd="0" parTransId="{3F545829-D643-4FD2-8C66-EAA01CADC28E}" sibTransId="{BFF2FD7D-14FD-4B3B-9DA1-8F5F8CF75B3C}"/>
    <dgm:cxn modelId="{F1DD9A43-9A12-4066-B000-785518164F75}" srcId="{1CC87A2A-33E7-4ED5-9A1D-6177F0625368}" destId="{6590072B-28E4-4118-BEC2-67499012C4B5}" srcOrd="1" destOrd="0" parTransId="{34CAD77B-2467-4197-9D46-BD01A120C4AF}" sibTransId="{0CEA6BA4-F3BA-4758-AAB6-2B35FB665D7D}"/>
    <dgm:cxn modelId="{12F1A44B-E096-4D80-9287-28993F356185}" type="presOf" srcId="{7F71B223-FF51-40D0-A727-478D864A0A26}" destId="{E363C759-FC82-467F-9D94-2D63F2C5F9BA}" srcOrd="0" destOrd="0" presId="urn:microsoft.com/office/officeart/2005/8/layout/chevron2"/>
    <dgm:cxn modelId="{46BD9590-6022-4B93-A427-9213D302D2D6}" type="presOf" srcId="{1CC87A2A-33E7-4ED5-9A1D-6177F0625368}" destId="{806FCDF1-609B-4B1A-9DF1-EAD646F46B57}" srcOrd="0" destOrd="0" presId="urn:microsoft.com/office/officeart/2005/8/layout/chevron2"/>
    <dgm:cxn modelId="{DC0ACC7D-9751-4293-A5C8-1D8C365D3EC8}" srcId="{7F71B223-FF51-40D0-A727-478D864A0A26}" destId="{E66DBD53-6C29-414B-9882-496EA3D213E5}" srcOrd="0" destOrd="0" parTransId="{A7F0F2C3-D9C1-4101-90A5-5033719783D2}" sibTransId="{7AEB15BC-E0EF-4A06-B1CF-EDAF2566A6BD}"/>
    <dgm:cxn modelId="{FE40A92F-54BC-43CB-9B22-073C6CE2351F}" type="presOf" srcId="{88B92EBA-8A9A-4342-8DAF-1D98315F7DD3}" destId="{890E4A75-5C83-426E-8C2F-CED62173390E}" srcOrd="0" destOrd="0" presId="urn:microsoft.com/office/officeart/2005/8/layout/chevron2"/>
    <dgm:cxn modelId="{7DB111AE-CB92-46F1-BD9A-2433EF9E2C42}" type="presOf" srcId="{E66DBD53-6C29-414B-9882-496EA3D213E5}" destId="{511D8A00-3FD3-4075-8338-EC93786E512F}" srcOrd="0" destOrd="0" presId="urn:microsoft.com/office/officeart/2005/8/layout/chevron2"/>
    <dgm:cxn modelId="{9A5B73EA-C432-40E8-A117-B0D3DEDC6B66}" type="presOf" srcId="{6590072B-28E4-4118-BEC2-67499012C4B5}" destId="{75C8209E-DDAB-4BDC-8E17-79CAFE4837E7}" srcOrd="0" destOrd="0" presId="urn:microsoft.com/office/officeart/2005/8/layout/chevron2"/>
    <dgm:cxn modelId="{E9F2B6F1-E54E-4497-9D85-3A192D9E0A00}" type="presParOf" srcId="{806FCDF1-609B-4B1A-9DF1-EAD646F46B57}" destId="{1B62479D-92F4-43DA-8820-F7772B606BFB}" srcOrd="0" destOrd="0" presId="urn:microsoft.com/office/officeart/2005/8/layout/chevron2"/>
    <dgm:cxn modelId="{7758794E-E298-4A30-87BB-8716CBA4C610}" type="presParOf" srcId="{1B62479D-92F4-43DA-8820-F7772B606BFB}" destId="{E363C759-FC82-467F-9D94-2D63F2C5F9BA}" srcOrd="0" destOrd="0" presId="urn:microsoft.com/office/officeart/2005/8/layout/chevron2"/>
    <dgm:cxn modelId="{5469820B-6672-4281-BEDF-52C69BEE4EBA}" type="presParOf" srcId="{1B62479D-92F4-43DA-8820-F7772B606BFB}" destId="{511D8A00-3FD3-4075-8338-EC93786E512F}" srcOrd="1" destOrd="0" presId="urn:microsoft.com/office/officeart/2005/8/layout/chevron2"/>
    <dgm:cxn modelId="{70B62960-C8C3-4AA3-9DE2-63F739AECC44}" type="presParOf" srcId="{806FCDF1-609B-4B1A-9DF1-EAD646F46B57}" destId="{5330EE5F-C58B-4821-A4C2-87DBA69965BD}" srcOrd="1" destOrd="0" presId="urn:microsoft.com/office/officeart/2005/8/layout/chevron2"/>
    <dgm:cxn modelId="{FB97B3E8-EB85-4670-87FE-4FD8F0CA4B69}" type="presParOf" srcId="{806FCDF1-609B-4B1A-9DF1-EAD646F46B57}" destId="{359E141E-6FE6-46FA-A478-88D253B933C7}" srcOrd="2" destOrd="0" presId="urn:microsoft.com/office/officeart/2005/8/layout/chevron2"/>
    <dgm:cxn modelId="{E605D8EB-C234-4F64-9B10-9D951EC48674}" type="presParOf" srcId="{359E141E-6FE6-46FA-A478-88D253B933C7}" destId="{75C8209E-DDAB-4BDC-8E17-79CAFE4837E7}" srcOrd="0" destOrd="0" presId="urn:microsoft.com/office/officeart/2005/8/layout/chevron2"/>
    <dgm:cxn modelId="{F088C14D-EFA8-4C0D-8584-0C812881CE87}" type="presParOf" srcId="{359E141E-6FE6-46FA-A478-88D253B933C7}" destId="{890E4A75-5C83-426E-8C2F-CED6217339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5818-409D-47A8-AAB7-B39744C093E3}">
      <dsp:nvSpPr>
        <dsp:cNvPr id="0" name=""/>
        <dsp:cNvSpPr/>
      </dsp:nvSpPr>
      <dsp:spPr>
        <a:xfrm>
          <a:off x="648484" y="0"/>
          <a:ext cx="7349489" cy="2952328"/>
        </a:xfrm>
        <a:prstGeom prst="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B445D-3EE9-46B0-9553-73DC0C2EF5AE}">
      <dsp:nvSpPr>
        <dsp:cNvPr id="0" name=""/>
        <dsp:cNvSpPr/>
      </dsp:nvSpPr>
      <dsp:spPr>
        <a:xfrm>
          <a:off x="275013" y="888721"/>
          <a:ext cx="3463270" cy="1180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Design</a:t>
          </a:r>
          <a:endParaRPr lang="en-US" sz="4800" b="1" kern="1200" dirty="0"/>
        </a:p>
      </dsp:txBody>
      <dsp:txXfrm>
        <a:off x="332661" y="946369"/>
        <a:ext cx="3347974" cy="1065635"/>
      </dsp:txXfrm>
    </dsp:sp>
    <dsp:sp modelId="{7FB6FEBB-48E8-4318-9612-9F81AB0BD88E}">
      <dsp:nvSpPr>
        <dsp:cNvPr id="0" name=""/>
        <dsp:cNvSpPr/>
      </dsp:nvSpPr>
      <dsp:spPr>
        <a:xfrm>
          <a:off x="3871996" y="888721"/>
          <a:ext cx="1305245" cy="1180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Construction</a:t>
          </a:r>
          <a:endParaRPr lang="en-US" sz="1500" b="1" kern="1200" dirty="0"/>
        </a:p>
      </dsp:txBody>
      <dsp:txXfrm>
        <a:off x="3929644" y="946369"/>
        <a:ext cx="1189949" cy="1065635"/>
      </dsp:txXfrm>
    </dsp:sp>
    <dsp:sp modelId="{46C4A167-B17D-4673-B7A1-1F98F4B5A9DA}">
      <dsp:nvSpPr>
        <dsp:cNvPr id="0" name=""/>
        <dsp:cNvSpPr/>
      </dsp:nvSpPr>
      <dsp:spPr>
        <a:xfrm>
          <a:off x="5341923" y="885698"/>
          <a:ext cx="2026181" cy="1180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Annotation</a:t>
          </a:r>
          <a:endParaRPr lang="en-US" sz="2800" b="1" kern="1200" dirty="0"/>
        </a:p>
      </dsp:txBody>
      <dsp:txXfrm>
        <a:off x="5399571" y="943346"/>
        <a:ext cx="1910885" cy="1065635"/>
      </dsp:txXfrm>
    </dsp:sp>
    <dsp:sp modelId="{E5037EDF-1379-4802-A267-F2E5AC103636}">
      <dsp:nvSpPr>
        <dsp:cNvPr id="0" name=""/>
        <dsp:cNvSpPr/>
      </dsp:nvSpPr>
      <dsp:spPr>
        <a:xfrm>
          <a:off x="7537698" y="885698"/>
          <a:ext cx="874540" cy="1180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Analysis</a:t>
          </a:r>
          <a:endParaRPr lang="en-US" sz="1500" b="1" kern="1200" dirty="0"/>
        </a:p>
      </dsp:txBody>
      <dsp:txXfrm>
        <a:off x="7580390" y="928390"/>
        <a:ext cx="789156" cy="1095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3C759-FC82-467F-9D94-2D63F2C5F9BA}">
      <dsp:nvSpPr>
        <dsp:cNvPr id="0" name=""/>
        <dsp:cNvSpPr/>
      </dsp:nvSpPr>
      <dsp:spPr>
        <a:xfrm rot="5400000">
          <a:off x="-115622" y="115703"/>
          <a:ext cx="770816" cy="539571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1</a:t>
          </a:r>
          <a:endParaRPr lang="en-US" sz="1500" b="1" kern="1200" dirty="0"/>
        </a:p>
      </dsp:txBody>
      <dsp:txXfrm rot="-5400000">
        <a:off x="1" y="269867"/>
        <a:ext cx="539571" cy="231245"/>
      </dsp:txXfrm>
    </dsp:sp>
    <dsp:sp modelId="{511D8A00-3FD3-4075-8338-EC93786E512F}">
      <dsp:nvSpPr>
        <dsp:cNvPr id="0" name=""/>
        <dsp:cNvSpPr/>
      </dsp:nvSpPr>
      <dsp:spPr>
        <a:xfrm rot="5400000">
          <a:off x="2686056" y="-2146484"/>
          <a:ext cx="501030" cy="4794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Title type</a:t>
          </a:r>
          <a:endParaRPr lang="en-US" sz="2900" b="1" kern="1200" dirty="0"/>
        </a:p>
      </dsp:txBody>
      <dsp:txXfrm rot="-5400000">
        <a:off x="539571" y="24459"/>
        <a:ext cx="4769543" cy="452114"/>
      </dsp:txXfrm>
    </dsp:sp>
    <dsp:sp modelId="{75C8209E-DDAB-4BDC-8E17-79CAFE4837E7}">
      <dsp:nvSpPr>
        <dsp:cNvPr id="0" name=""/>
        <dsp:cNvSpPr/>
      </dsp:nvSpPr>
      <dsp:spPr>
        <a:xfrm rot="5400000">
          <a:off x="-115622" y="724648"/>
          <a:ext cx="770816" cy="539571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2</a:t>
          </a:r>
          <a:endParaRPr lang="en-US" sz="1500" b="1" kern="1200" dirty="0"/>
        </a:p>
      </dsp:txBody>
      <dsp:txXfrm rot="-5400000">
        <a:off x="1" y="878812"/>
        <a:ext cx="539571" cy="231245"/>
      </dsp:txXfrm>
    </dsp:sp>
    <dsp:sp modelId="{890E4A75-5C83-426E-8C2F-CED62173390E}">
      <dsp:nvSpPr>
        <dsp:cNvPr id="0" name=""/>
        <dsp:cNvSpPr/>
      </dsp:nvSpPr>
      <dsp:spPr>
        <a:xfrm rot="5400000">
          <a:off x="2686056" y="-1537459"/>
          <a:ext cx="501030" cy="47940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Features &amp; sub-features</a:t>
          </a:r>
          <a:endParaRPr lang="en-US" sz="2900" b="1" kern="1200" dirty="0"/>
        </a:p>
      </dsp:txBody>
      <dsp:txXfrm rot="-5400000">
        <a:off x="539571" y="633484"/>
        <a:ext cx="4769543" cy="45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C725-60EC-41B4-9807-C6256C1989EE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121A6-05CC-4E62-B4A5-BC491DBC2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121A6-05CC-4E62-B4A5-BC491DBC25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7D44-9FE8-4641-AF4E-09BBB557BD3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F3A8-A27A-4E62-83A6-FEBBE00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4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9572" y="5229200"/>
            <a:ext cx="9163571" cy="9938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John Blake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Japan Advanced Institute of Science and Technology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" y="260648"/>
            <a:ext cx="1460910" cy="666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2931" y="1412777"/>
            <a:ext cx="9163572" cy="19442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Corpus linguistics: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Pitfalls and problems</a:t>
            </a:r>
          </a:p>
        </p:txBody>
      </p:sp>
    </p:spTree>
    <p:extLst>
      <p:ext uri="{BB962C8B-B14F-4D97-AF65-F5344CB8AC3E}">
        <p14:creationId xmlns:p14="http://schemas.microsoft.com/office/powerpoint/2010/main" val="2277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Images\Shutterstock2\shutterstock_2306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009"/>
            <a:ext cx="8351912" cy="5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448272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dirty="0" smtClean="0"/>
              <a:t>A </a:t>
            </a:r>
            <a:r>
              <a:rPr lang="en-US" b="1" dirty="0"/>
              <a:t>tailor-made corpus</a:t>
            </a:r>
            <a:r>
              <a:rPr lang="en-US" dirty="0"/>
              <a:t> of </a:t>
            </a:r>
            <a:r>
              <a:rPr lang="en-US" b="1" dirty="0"/>
              <a:t>all </a:t>
            </a:r>
            <a:r>
              <a:rPr lang="en-US" b="1" dirty="0" smtClean="0"/>
              <a:t>abstracts </a:t>
            </a:r>
            <a:r>
              <a:rPr lang="en-US" dirty="0" smtClean="0"/>
              <a:t>(n=1581) </a:t>
            </a:r>
            <a:r>
              <a:rPr lang="en-US" dirty="0"/>
              <a:t>published in 2012 in </a:t>
            </a:r>
            <a:r>
              <a:rPr lang="en-US" b="1" dirty="0"/>
              <a:t>5 IEEE journals</a:t>
            </a:r>
            <a:r>
              <a:rPr lang="en-US" dirty="0"/>
              <a:t> was </a:t>
            </a:r>
            <a:r>
              <a:rPr lang="en-US" dirty="0" smtClean="0"/>
              <a:t>created.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97414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6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5. Why create a corpus rather than use an existing one?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Purpose is paramount  </a:t>
            </a:r>
            <a:r>
              <a:rPr lang="en-US" dirty="0" smtClean="0">
                <a:solidFill>
                  <a:srgbClr val="0000FF"/>
                </a:solidFill>
              </a:rPr>
              <a:t>(Nelson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2010)</a:t>
            </a:r>
          </a:p>
          <a:p>
            <a:r>
              <a:rPr lang="en-US" dirty="0" smtClean="0"/>
              <a:t>Corpus needs to be representative of language under investigation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Reppen</a:t>
            </a:r>
            <a:r>
              <a:rPr lang="en-US" dirty="0" smtClean="0">
                <a:solidFill>
                  <a:srgbClr val="0000FF"/>
                </a:solidFill>
              </a:rPr>
              <a:t>, 2012)</a:t>
            </a:r>
          </a:p>
          <a:p>
            <a:r>
              <a:rPr lang="en-US" dirty="0" smtClean="0"/>
              <a:t>No existing corpus of SRAs in Info. Science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14256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6. Why choose that sample size?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r>
              <a:rPr lang="en-US" dirty="0" smtClean="0"/>
              <a:t>Size is a vexed issue </a:t>
            </a:r>
            <a:r>
              <a:rPr lang="en-US" dirty="0" smtClean="0">
                <a:solidFill>
                  <a:srgbClr val="0000FF"/>
                </a:solidFill>
              </a:rPr>
              <a:t>(Carter &amp; McCarthy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2001)</a:t>
            </a:r>
          </a:p>
          <a:p>
            <a:pPr lvl="1"/>
            <a:r>
              <a:rPr lang="en-US" dirty="0" smtClean="0"/>
              <a:t>Bigger is better </a:t>
            </a:r>
            <a:r>
              <a:rPr lang="en-US" dirty="0" smtClean="0">
                <a:solidFill>
                  <a:srgbClr val="0000FF"/>
                </a:solidFill>
              </a:rPr>
              <a:t>(Sinclair, 1991) </a:t>
            </a:r>
            <a:r>
              <a:rPr lang="en-US" i="1" dirty="0" err="1" smtClean="0"/>
              <a:t>Hapax</a:t>
            </a:r>
            <a:r>
              <a:rPr lang="en-US" i="1" dirty="0" smtClean="0"/>
              <a:t> </a:t>
            </a:r>
            <a:r>
              <a:rPr lang="en-US" i="1" dirty="0" err="1" smtClean="0"/>
              <a:t>legomena</a:t>
            </a:r>
            <a:endParaRPr lang="en-US" i="1" dirty="0"/>
          </a:p>
          <a:p>
            <a:pPr lvl="1"/>
            <a:r>
              <a:rPr lang="en-US" dirty="0" smtClean="0"/>
              <a:t>Balanced and representative is better e.g. Domain-specific </a:t>
            </a:r>
            <a:r>
              <a:rPr lang="en-US" dirty="0"/>
              <a:t>research </a:t>
            </a:r>
            <a:r>
              <a:rPr lang="en-US" dirty="0" smtClean="0"/>
              <a:t>…smaller </a:t>
            </a:r>
            <a:r>
              <a:rPr lang="en-US" dirty="0"/>
              <a:t>corpora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Hunston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2002)</a:t>
            </a:r>
          </a:p>
          <a:p>
            <a:r>
              <a:rPr lang="en-US" dirty="0" smtClean="0"/>
              <a:t>Ballpark figures</a:t>
            </a:r>
          </a:p>
          <a:p>
            <a:pPr lvl="1"/>
            <a:r>
              <a:rPr lang="en-US" dirty="0" smtClean="0"/>
              <a:t>80% of all </a:t>
            </a:r>
            <a:r>
              <a:rPr lang="en-US" dirty="0"/>
              <a:t>corpus </a:t>
            </a:r>
            <a:r>
              <a:rPr lang="en-US" dirty="0" smtClean="0"/>
              <a:t>studies on RAs (n&lt;100 texts)</a:t>
            </a:r>
          </a:p>
          <a:p>
            <a:pPr lvl="1"/>
            <a:r>
              <a:rPr lang="en-US" dirty="0" smtClean="0"/>
              <a:t>5% of all corpus studies on RAs (n&gt;100 texts)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16608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7. Why 1581 texts? Is it balanced?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/>
              <a:t>Size related to practicality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dirty="0" err="1">
                <a:solidFill>
                  <a:srgbClr val="0000FF"/>
                </a:solidFill>
              </a:rPr>
              <a:t>McEnery</a:t>
            </a:r>
            <a:r>
              <a:rPr lang="en-US" dirty="0">
                <a:solidFill>
                  <a:srgbClr val="0000FF"/>
                </a:solidFill>
              </a:rPr>
              <a:t> &amp; </a:t>
            </a:r>
            <a:r>
              <a:rPr lang="en-US" dirty="0" err="1">
                <a:solidFill>
                  <a:srgbClr val="0000FF"/>
                </a:solidFill>
              </a:rPr>
              <a:t>Hardie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2012.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/>
              <a:t>Isotextual</a:t>
            </a:r>
            <a:r>
              <a:rPr lang="en-US" dirty="0" smtClean="0"/>
              <a:t> vs. </a:t>
            </a:r>
            <a:r>
              <a:rPr lang="en-US" dirty="0" err="1" smtClean="0"/>
              <a:t>Isolexical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Oakey</a:t>
            </a:r>
            <a:r>
              <a:rPr lang="en-US" dirty="0" smtClean="0">
                <a:solidFill>
                  <a:srgbClr val="0000FF"/>
                </a:solidFill>
              </a:rPr>
              <a:t>, 2009)</a:t>
            </a:r>
          </a:p>
          <a:p>
            <a:r>
              <a:rPr lang="en-US" dirty="0" smtClean="0"/>
              <a:t>“</a:t>
            </a:r>
            <a:r>
              <a:rPr lang="en-US" dirty="0"/>
              <a:t>the solution may be to include all issues of the selection of publications from a given week, month or year. This will allow the proportions to determine themselves.”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00FF"/>
                </a:solidFill>
              </a:rPr>
              <a:t>Hunston</a:t>
            </a:r>
            <a:r>
              <a:rPr lang="en-US" dirty="0" smtClean="0">
                <a:solidFill>
                  <a:srgbClr val="0000FF"/>
                </a:solidFill>
              </a:rPr>
              <a:t>, 2002</a:t>
            </a:r>
            <a:r>
              <a:rPr lang="en-US" dirty="0">
                <a:solidFill>
                  <a:srgbClr val="0000FF"/>
                </a:solidFill>
              </a:rPr>
              <a:t>) 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79484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8. How much time or money is needed?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Collect 50, then estimate for whole sample</a:t>
            </a:r>
          </a:p>
          <a:p>
            <a:r>
              <a:rPr lang="en-US" dirty="0" smtClean="0"/>
              <a:t>Estimate efficiency gains</a:t>
            </a:r>
            <a:endParaRPr lang="en-US" dirty="0"/>
          </a:p>
          <a:p>
            <a:r>
              <a:rPr lang="en-US" dirty="0" smtClean="0"/>
              <a:t>Automate?</a:t>
            </a:r>
          </a:p>
          <a:p>
            <a:r>
              <a:rPr lang="en-US" dirty="0" smtClean="0"/>
              <a:t>Outsource?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21129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john\Pictures\Images\Shutterstock2\shutterstock_240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9. Why 5 IEEE journals?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r>
              <a:rPr lang="en-US" dirty="0" smtClean="0"/>
              <a:t>Selection of publication</a:t>
            </a:r>
          </a:p>
          <a:p>
            <a:pPr lvl="1"/>
            <a:r>
              <a:rPr lang="en-US" dirty="0" err="1" smtClean="0"/>
              <a:t>Representativity</a:t>
            </a:r>
            <a:endParaRPr lang="en-US" dirty="0" smtClean="0"/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Size</a:t>
            </a:r>
          </a:p>
          <a:p>
            <a:r>
              <a:rPr lang="en-US" dirty="0" smtClean="0"/>
              <a:t>Why 5?</a:t>
            </a:r>
          </a:p>
          <a:p>
            <a:r>
              <a:rPr lang="en-US" dirty="0" smtClean="0"/>
              <a:t>Why journals not conference proceedings?</a:t>
            </a:r>
          </a:p>
          <a:p>
            <a:r>
              <a:rPr lang="en-US" dirty="0" smtClean="0"/>
              <a:t>Why IEEE?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89684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10.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ermission necessary?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Permission from editors, authors?</a:t>
            </a:r>
          </a:p>
          <a:p>
            <a:r>
              <a:rPr lang="en-US" dirty="0" smtClean="0"/>
              <a:t>Terms of use of IEEE</a:t>
            </a:r>
            <a:r>
              <a:rPr lang="en-US" dirty="0"/>
              <a:t> </a:t>
            </a:r>
            <a:r>
              <a:rPr lang="en-US" dirty="0" err="1" smtClean="0"/>
              <a:t>Xplore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permission </a:t>
            </a:r>
            <a:r>
              <a:rPr lang="en-US" dirty="0">
                <a:solidFill>
                  <a:srgbClr val="FF0000"/>
                </a:solidFill>
              </a:rPr>
              <a:t>to download </a:t>
            </a:r>
            <a:r>
              <a:rPr lang="en-US" dirty="0"/>
              <a:t>texts,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prohibit</a:t>
            </a:r>
            <a:r>
              <a:rPr lang="en-US" dirty="0" smtClean="0"/>
              <a:t> </a:t>
            </a:r>
            <a:r>
              <a:rPr lang="en-US" dirty="0"/>
              <a:t>any form of </a:t>
            </a:r>
            <a:r>
              <a:rPr lang="en-US" dirty="0">
                <a:solidFill>
                  <a:srgbClr val="FF0000"/>
                </a:solidFill>
              </a:rPr>
              <a:t>sharing</a:t>
            </a:r>
            <a:r>
              <a:rPr lang="en-US" dirty="0"/>
              <a:t> </a:t>
            </a:r>
            <a:r>
              <a:rPr lang="en-US" dirty="0" smtClean="0"/>
              <a:t>texts.</a:t>
            </a:r>
          </a:p>
          <a:p>
            <a:r>
              <a:rPr lang="en-US" dirty="0" smtClean="0"/>
              <a:t>Problem </a:t>
            </a:r>
          </a:p>
          <a:p>
            <a:pPr lvl="1"/>
            <a:r>
              <a:rPr lang="en-US" dirty="0" smtClean="0"/>
              <a:t>cannot share so need to ensure </a:t>
            </a:r>
            <a:r>
              <a:rPr lang="en-US" dirty="0" err="1" smtClean="0"/>
              <a:t>replicability</a:t>
            </a:r>
            <a:r>
              <a:rPr lang="en-US" dirty="0" smtClean="0"/>
              <a:t> through detailed method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68850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Images\Shutterstock2\shutterstock_2306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009"/>
            <a:ext cx="8351912" cy="5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448272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dirty="0" smtClean="0"/>
              <a:t>The corpus was collected </a:t>
            </a:r>
            <a:r>
              <a:rPr lang="en-US" b="1" dirty="0" smtClean="0"/>
              <a:t>manually according to a fixed protocol</a:t>
            </a:r>
            <a:r>
              <a:rPr lang="en-US" dirty="0" smtClean="0"/>
              <a:t>, </a:t>
            </a:r>
            <a:r>
              <a:rPr lang="en-US" b="1" dirty="0" smtClean="0"/>
              <a:t>checked</a:t>
            </a:r>
            <a:r>
              <a:rPr lang="en-US" dirty="0" smtClean="0"/>
              <a:t>, and then </a:t>
            </a:r>
            <a:r>
              <a:rPr lang="en-US" b="1" dirty="0" smtClean="0"/>
              <a:t>clean versions stored</a:t>
            </a:r>
            <a:r>
              <a:rPr lang="en-US" dirty="0" smtClean="0"/>
              <a:t> </a:t>
            </a:r>
            <a:r>
              <a:rPr lang="en-US" b="1" dirty="0" smtClean="0"/>
              <a:t>securely</a:t>
            </a:r>
            <a:r>
              <a:rPr lang="en-US" dirty="0" smtClean="0"/>
              <a:t> in </a:t>
            </a:r>
            <a:r>
              <a:rPr lang="en-US" b="1" dirty="0" smtClean="0"/>
              <a:t>triplicate</a:t>
            </a:r>
            <a:r>
              <a:rPr lang="en-US" dirty="0" smtClean="0"/>
              <a:t>.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10079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11. </a:t>
            </a:r>
            <a:r>
              <a:rPr lang="en-US" dirty="0">
                <a:solidFill>
                  <a:srgbClr val="0000FF"/>
                </a:solidFill>
              </a:rPr>
              <a:t>How to collect the corpus?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Automatic or manual</a:t>
            </a:r>
          </a:p>
          <a:p>
            <a:pPr lvl="1"/>
            <a:r>
              <a:rPr lang="en-US" dirty="0" smtClean="0"/>
              <a:t>Copy, paste and save one text in one text file (txt)</a:t>
            </a:r>
          </a:p>
          <a:p>
            <a:pPr lvl="1"/>
            <a:r>
              <a:rPr lang="en-US" dirty="0" smtClean="0"/>
              <a:t>Concatenate files later if necessary</a:t>
            </a:r>
          </a:p>
          <a:p>
            <a:pPr lvl="1"/>
            <a:r>
              <a:rPr lang="en-US" dirty="0" smtClean="0"/>
              <a:t>Create a hotkey for repetitive key strokes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4815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john\Pictures\Images\Shutterstock2\shutterstock_2275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90708"/>
            <a:ext cx="5235728" cy="3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12. How to </a:t>
            </a:r>
            <a:r>
              <a:rPr lang="en-US" dirty="0">
                <a:solidFill>
                  <a:srgbClr val="0000FF"/>
                </a:solidFill>
              </a:rPr>
              <a:t>create </a:t>
            </a:r>
            <a:r>
              <a:rPr lang="en-US" dirty="0" smtClean="0">
                <a:solidFill>
                  <a:srgbClr val="0000FF"/>
                </a:solidFill>
              </a:rPr>
              <a:t>an error-free </a:t>
            </a:r>
            <a:r>
              <a:rPr lang="en-US" dirty="0" smtClean="0">
                <a:solidFill>
                  <a:srgbClr val="0000FF"/>
                </a:solidFill>
              </a:rPr>
              <a:t>corpus?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Standard operating procedure (protocol)</a:t>
            </a:r>
          </a:p>
          <a:p>
            <a:pPr lvl="1"/>
            <a:r>
              <a:rPr lang="en-US" dirty="0" smtClean="0"/>
              <a:t>Systematic</a:t>
            </a:r>
          </a:p>
          <a:p>
            <a:pPr lvl="1"/>
            <a:r>
              <a:rPr lang="en-US" dirty="0" smtClean="0"/>
              <a:t>Written &amp; verifiable (need for method anyway)</a:t>
            </a:r>
          </a:p>
          <a:p>
            <a:r>
              <a:rPr lang="en-US" dirty="0" smtClean="0"/>
              <a:t>Built-in checks</a:t>
            </a:r>
          </a:p>
          <a:p>
            <a:pPr lvl="1"/>
            <a:r>
              <a:rPr lang="en-US" dirty="0" smtClean="0"/>
              <a:t>Reduce accuracy errors </a:t>
            </a:r>
          </a:p>
          <a:p>
            <a:r>
              <a:rPr lang="en-US" dirty="0" smtClean="0"/>
              <a:t>Similarity analysis to identify duplicates</a:t>
            </a:r>
          </a:p>
          <a:p>
            <a:pPr lvl="1"/>
            <a:r>
              <a:rPr lang="en-US" dirty="0" smtClean="0"/>
              <a:t>Tools, such as Ferret </a:t>
            </a:r>
            <a:r>
              <a:rPr lang="en-GB" dirty="0">
                <a:solidFill>
                  <a:srgbClr val="0000FF"/>
                </a:solidFill>
              </a:rPr>
              <a:t>(Lyon, Malcolm and Dickerson, 2001)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Found duplicate </a:t>
            </a:r>
            <a:r>
              <a:rPr lang="en-US" dirty="0" smtClean="0"/>
              <a:t>SRA….but the journal had published one article, twice!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51287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context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29560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Postgraduate research </a:t>
            </a:r>
            <a:r>
              <a:rPr lang="en-US" dirty="0"/>
              <a:t>institute in </a:t>
            </a:r>
            <a:r>
              <a:rPr lang="en-US" dirty="0" smtClean="0"/>
              <a:t>Japan</a:t>
            </a:r>
          </a:p>
          <a:p>
            <a:r>
              <a:rPr lang="en-US" dirty="0" smtClean="0"/>
              <a:t>Scientific and Technology</a:t>
            </a:r>
          </a:p>
          <a:p>
            <a:r>
              <a:rPr lang="en-US" dirty="0" smtClean="0"/>
              <a:t>Abstracts - Japanese &amp; English</a:t>
            </a:r>
          </a:p>
          <a:p>
            <a:r>
              <a:rPr lang="en-US" dirty="0" smtClean="0"/>
              <a:t>Theory to underpin a tool to help researchers draft abstracts in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16" y="4110687"/>
            <a:ext cx="3663084" cy="27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13. </a:t>
            </a:r>
            <a:r>
              <a:rPr lang="en-US" dirty="0">
                <a:solidFill>
                  <a:srgbClr val="0000FF"/>
                </a:solidFill>
              </a:rPr>
              <a:t>How and where to store?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Securely, e.g. encrypted (protect data)</a:t>
            </a:r>
          </a:p>
          <a:p>
            <a:r>
              <a:rPr lang="en-US" dirty="0" smtClean="0"/>
              <a:t>Three locations (offline, online &amp; working)</a:t>
            </a:r>
          </a:p>
          <a:p>
            <a:pPr lvl="1"/>
            <a:r>
              <a:rPr lang="en-US" dirty="0" smtClean="0"/>
              <a:t>Fire in office destroys offline &amp; working</a:t>
            </a:r>
          </a:p>
          <a:p>
            <a:pPr lvl="1"/>
            <a:r>
              <a:rPr lang="en-US" dirty="0" smtClean="0"/>
              <a:t>Virus destroys online &amp; working</a:t>
            </a:r>
          </a:p>
          <a:p>
            <a:pPr lvl="1"/>
            <a:r>
              <a:rPr lang="en-US" dirty="0" smtClean="0"/>
              <a:t>In both cases, one corpus survives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05934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diariesandletters.files.wordpress.com/2012/07/flam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96778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41" y="54868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14. </a:t>
            </a:r>
            <a:r>
              <a:rPr lang="en-US" dirty="0">
                <a:solidFill>
                  <a:srgbClr val="0000FF"/>
                </a:solidFill>
              </a:rPr>
              <a:t>Should nonsensical characters and typos be deleted for the text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09" y="1844824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Clean corpus policy</a:t>
            </a:r>
          </a:p>
          <a:p>
            <a:r>
              <a:rPr lang="en-US" dirty="0" smtClean="0"/>
              <a:t>Version 1: clean for record</a:t>
            </a:r>
          </a:p>
          <a:p>
            <a:r>
              <a:rPr lang="en-US" dirty="0" smtClean="0"/>
              <a:t>Version 2: deleted </a:t>
            </a:r>
          </a:p>
          <a:p>
            <a:pPr lvl="1"/>
            <a:r>
              <a:rPr lang="en-US" dirty="0" smtClean="0"/>
              <a:t>nonsensical characters</a:t>
            </a:r>
          </a:p>
          <a:p>
            <a:pPr lvl="1"/>
            <a:r>
              <a:rPr lang="en-US" dirty="0" smtClean="0"/>
              <a:t>corrected erroneous typos </a:t>
            </a:r>
          </a:p>
          <a:p>
            <a:pPr lvl="1"/>
            <a:r>
              <a:rPr lang="en-US" dirty="0" smtClean="0"/>
              <a:t>deleted within breaks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81922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john\Pictures\Images\Shutterstock2\shutterstock_2874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68032"/>
            <a:ext cx="2896188" cy="25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Images\Shutterstock2\shutterstock_2306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351912" cy="5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3096344"/>
          </a:xfrm>
        </p:spPr>
        <p:txBody>
          <a:bodyPr>
            <a:normAutofit/>
          </a:bodyPr>
          <a:lstStyle/>
          <a:p>
            <a:pPr marL="0" indent="0" algn="l"/>
            <a:r>
              <a:rPr lang="en-US" b="1" dirty="0" smtClean="0">
                <a:solidFill>
                  <a:srgbClr val="FF0000"/>
                </a:solidFill>
              </a:rPr>
              <a:t>iv. </a:t>
            </a:r>
            <a:r>
              <a:rPr lang="en-US" dirty="0" smtClean="0"/>
              <a:t>The corpus was </a:t>
            </a:r>
            <a:r>
              <a:rPr lang="en-US" b="1" dirty="0" smtClean="0"/>
              <a:t>annotated using UAM Corpus Tool</a:t>
            </a:r>
            <a:r>
              <a:rPr lang="en-US" dirty="0" smtClean="0"/>
              <a:t>, in layers using </a:t>
            </a:r>
            <a:r>
              <a:rPr lang="en-US" b="1" dirty="0" smtClean="0"/>
              <a:t>specially-created code sets </a:t>
            </a:r>
            <a:r>
              <a:rPr lang="en-US" dirty="0" smtClean="0"/>
              <a:t>and   	part-of-speech coding. 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20119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15.  Why the UAM Corpus Tool?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Designed for functional analysis Code in multiple layers. </a:t>
            </a:r>
          </a:p>
          <a:p>
            <a:r>
              <a:rPr lang="en-US" dirty="0" smtClean="0"/>
              <a:t>Easy to use but ver.2.8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multiple crashes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Spanish explanatory videos and help forum</a:t>
            </a:r>
          </a:p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/>
              <a:t>3.0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GB" dirty="0">
                <a:solidFill>
                  <a:srgbClr val="0000FF"/>
                </a:solidFill>
              </a:rPr>
              <a:t>O</a:t>
            </a:r>
            <a:r>
              <a:rPr lang="en-US" i="1" dirty="0">
                <a:solidFill>
                  <a:srgbClr val="0000FF"/>
                </a:solidFill>
              </a:rPr>
              <a:t>'</a:t>
            </a:r>
            <a:r>
              <a:rPr lang="en-GB" dirty="0">
                <a:solidFill>
                  <a:srgbClr val="0000FF"/>
                </a:solidFill>
              </a:rPr>
              <a:t>Donnell, 2014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much more stable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49248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16. </a:t>
            </a:r>
            <a:r>
              <a:rPr lang="en-US" dirty="0">
                <a:solidFill>
                  <a:srgbClr val="0000FF"/>
                </a:solidFill>
              </a:rPr>
              <a:t>Selection of annotation code sets?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Standard tag sets</a:t>
            </a:r>
          </a:p>
          <a:p>
            <a:pPr lvl="1"/>
            <a:r>
              <a:rPr lang="en-US" dirty="0" smtClean="0"/>
              <a:t>Part-of-speech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(tag set &amp; tagger or built-in concordance tool)</a:t>
            </a:r>
          </a:p>
          <a:p>
            <a:pPr lvl="1"/>
            <a:r>
              <a:rPr lang="en-US" dirty="0" smtClean="0"/>
              <a:t>FOG tag set, e.g. some UAM corpus tool</a:t>
            </a:r>
          </a:p>
          <a:p>
            <a:r>
              <a:rPr lang="en-US" dirty="0" smtClean="0"/>
              <a:t>Tailor-made tag sets</a:t>
            </a:r>
          </a:p>
          <a:p>
            <a:pPr lvl="1"/>
            <a:r>
              <a:rPr lang="en-US" dirty="0" smtClean="0"/>
              <a:t>Categories necessary for research purpose</a:t>
            </a:r>
            <a:r>
              <a:rPr lang="en-US" dirty="0"/>
              <a:t> </a:t>
            </a:r>
            <a:r>
              <a:rPr lang="en-US" dirty="0" smtClean="0"/>
              <a:t>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64978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621088" cy="12730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Coding</a:t>
            </a:r>
            <a:br>
              <a:rPr lang="en-US" b="1" dirty="0" smtClean="0"/>
            </a:br>
            <a:r>
              <a:rPr lang="en-US" b="1" dirty="0" smtClean="0"/>
              <a:t>for titles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8822"/>
              </p:ext>
            </p:extLst>
          </p:nvPr>
        </p:nvGraphicFramePr>
        <p:xfrm>
          <a:off x="107504" y="6381328"/>
          <a:ext cx="5040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" y="116631"/>
            <a:ext cx="8229774" cy="869766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6751732"/>
              </p:ext>
            </p:extLst>
          </p:nvPr>
        </p:nvGraphicFramePr>
        <p:xfrm>
          <a:off x="3635896" y="764704"/>
          <a:ext cx="5333573" cy="137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076056" y="1916832"/>
            <a:ext cx="3521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UAM Corpus </a:t>
            </a:r>
            <a:r>
              <a:rPr lang="en-US" sz="2400" b="1" dirty="0" smtClean="0"/>
              <a:t>Tool v. 2.8.14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07528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7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Images\Shutterstock2\shutterstock_2306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009"/>
            <a:ext cx="8351912" cy="5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656184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b="1" dirty="0" smtClean="0">
                <a:solidFill>
                  <a:srgbClr val="FF0000"/>
                </a:solidFill>
              </a:rPr>
              <a:t>v. </a:t>
            </a:r>
            <a:r>
              <a:rPr lang="en-US" b="1" dirty="0" smtClean="0"/>
              <a:t>Specialist Informants</a:t>
            </a:r>
            <a:r>
              <a:rPr lang="en-US" dirty="0" smtClean="0"/>
              <a:t> coded a selection of SRAs and </a:t>
            </a:r>
            <a:r>
              <a:rPr lang="en-US" b="1" dirty="0" smtClean="0"/>
              <a:t>reliability</a:t>
            </a:r>
            <a:r>
              <a:rPr lang="en-US" dirty="0" smtClean="0"/>
              <a:t> was compared.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28113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17. </a:t>
            </a:r>
            <a:r>
              <a:rPr lang="en-US" dirty="0">
                <a:solidFill>
                  <a:srgbClr val="0000FF"/>
                </a:solidFill>
              </a:rPr>
              <a:t>Inter- and intra-coder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Coders and coding</a:t>
            </a:r>
          </a:p>
          <a:p>
            <a:pPr lvl="1"/>
            <a:r>
              <a:rPr lang="en-US" dirty="0" smtClean="0"/>
              <a:t>Specialist vs. Linguist</a:t>
            </a:r>
          </a:p>
          <a:p>
            <a:pPr lvl="1"/>
            <a:r>
              <a:rPr lang="en-US" dirty="0" smtClean="0"/>
              <a:t>Intra  and inter</a:t>
            </a:r>
          </a:p>
          <a:p>
            <a:r>
              <a:rPr lang="en-US" dirty="0" smtClean="0"/>
              <a:t>Statistical comparison</a:t>
            </a:r>
          </a:p>
          <a:p>
            <a:pPr lvl="1"/>
            <a:r>
              <a:rPr lang="en-US" dirty="0" smtClean="0"/>
              <a:t>Kappa statistic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Carletta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1996) </a:t>
            </a:r>
          </a:p>
          <a:p>
            <a:pPr lvl="1"/>
            <a:r>
              <a:rPr lang="en-US" dirty="0" smtClean="0"/>
              <a:t>Sufficient degree of accuracy (gold standard?)</a:t>
            </a:r>
          </a:p>
          <a:p>
            <a:pPr lvl="1"/>
            <a:r>
              <a:rPr lang="en-US" dirty="0" smtClean="0"/>
              <a:t>Ontological units give very different results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(word, sentence, text)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43249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18. </a:t>
            </a:r>
            <a:r>
              <a:rPr lang="en-US" dirty="0">
                <a:solidFill>
                  <a:srgbClr val="0000FF"/>
                </a:solidFill>
              </a:rPr>
              <a:t>Resolution of differences between coders?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Resolve differences through</a:t>
            </a:r>
          </a:p>
          <a:p>
            <a:pPr lvl="1"/>
            <a:r>
              <a:rPr lang="en-US" dirty="0" smtClean="0"/>
              <a:t>Discussion, Majority vote, Expert?</a:t>
            </a:r>
          </a:p>
          <a:p>
            <a:r>
              <a:rPr lang="en-US" dirty="0" smtClean="0"/>
              <a:t>Viability of automatic coding?</a:t>
            </a:r>
          </a:p>
          <a:p>
            <a:pPr lvl="1"/>
            <a:r>
              <a:rPr lang="en-US" dirty="0" smtClean="0"/>
              <a:t>Bag-of-words, Linguistic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Subjectivity (individual, cultural, linguistic)</a:t>
            </a:r>
          </a:p>
          <a:p>
            <a:pPr lvl="1">
              <a:buFontTx/>
              <a:buChar char="-"/>
            </a:pPr>
            <a:r>
              <a:rPr lang="en-US" dirty="0" smtClean="0"/>
              <a:t>State assumptions and limitations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72321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hn\Pictures\Images\Shutterstock2\shutterstock_2306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587"/>
            <a:ext cx="8351912" cy="5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46" y="476672"/>
            <a:ext cx="8507288" cy="1210146"/>
          </a:xfrm>
        </p:spPr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19. How to prove </a:t>
            </a:r>
            <a:r>
              <a:rPr lang="en-US" dirty="0">
                <a:solidFill>
                  <a:srgbClr val="0000FF"/>
                </a:solidFill>
              </a:rPr>
              <a:t>your hypothesis?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67767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913531" y="1772817"/>
            <a:ext cx="7056784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True or False?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All swans are </a:t>
            </a:r>
            <a:r>
              <a:rPr lang="en-US" sz="3600" dirty="0" smtClean="0"/>
              <a:t>white.</a:t>
            </a:r>
            <a:endParaRPr lang="en-US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“I loves you” is </a:t>
            </a:r>
            <a:r>
              <a:rPr lang="en-US" altLang="ja-JP" sz="3600" dirty="0" smtClean="0"/>
              <a:t>correct.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What is the rule to predict the next number…..</a:t>
            </a:r>
            <a:r>
              <a:rPr lang="en-US" sz="3200" dirty="0" smtClean="0"/>
              <a:t>2</a:t>
            </a:r>
            <a:r>
              <a:rPr lang="en-US" sz="3200" dirty="0"/>
              <a:t>, 4, 8, ?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Four-step (linear/recursive) Process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93024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56178803"/>
              </p:ext>
            </p:extLst>
          </p:nvPr>
        </p:nvGraphicFramePr>
        <p:xfrm>
          <a:off x="251520" y="3068960"/>
          <a:ext cx="864645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59042" y="1412776"/>
            <a:ext cx="7645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Research is presented in a linear manner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Latour</a:t>
            </a:r>
            <a:r>
              <a:rPr lang="en-US" sz="3200" dirty="0" smtClean="0">
                <a:solidFill>
                  <a:srgbClr val="0000FF"/>
                </a:solidFill>
              </a:rPr>
              <a:t> &amp; </a:t>
            </a:r>
            <a:r>
              <a:rPr lang="en-US" sz="3200" dirty="0" err="1" smtClean="0">
                <a:solidFill>
                  <a:srgbClr val="0000FF"/>
                </a:solidFill>
              </a:rPr>
              <a:t>Woolgar</a:t>
            </a:r>
            <a:r>
              <a:rPr lang="en-US" sz="3200" dirty="0" smtClean="0">
                <a:solidFill>
                  <a:srgbClr val="0000FF"/>
                </a:solidFill>
              </a:rPr>
              <a:t>, 1986)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51197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research is often a messy, recursive non-linear process…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2837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3501008"/>
            <a:ext cx="5274680" cy="32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1848" y="908720"/>
            <a:ext cx="83286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With big data and selective sampling of data, most hypotheses can be proved</a:t>
            </a:r>
            <a:r>
              <a:rPr lang="en-US" sz="4000" dirty="0" smtClean="0"/>
              <a:t>. Seek to disprove your hypothesis and </a:t>
            </a:r>
            <a:r>
              <a:rPr lang="en-US" sz="4000" dirty="0" smtClean="0"/>
              <a:t>don`t fall </a:t>
            </a:r>
            <a:r>
              <a:rPr lang="en-US" sz="4000" dirty="0" smtClean="0"/>
              <a:t>foul of </a:t>
            </a:r>
            <a:r>
              <a:rPr lang="en-US" sz="4000" dirty="0" smtClean="0">
                <a:solidFill>
                  <a:srgbClr val="FF0000"/>
                </a:solidFill>
              </a:rPr>
              <a:t>confirmation bias.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06090"/>
          </a:xfrm>
        </p:spPr>
        <p:txBody>
          <a:bodyPr>
            <a:normAutofit/>
          </a:bodyPr>
          <a:lstStyle/>
          <a:p>
            <a:pPr marL="0" indent="0" algn="l"/>
            <a:r>
              <a:rPr lang="en-US" sz="3200" b="1" dirty="0" smtClean="0"/>
              <a:t>References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51032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383" y="764704"/>
            <a:ext cx="8367403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Carletta</a:t>
            </a:r>
            <a:r>
              <a:rPr lang="en-US" sz="2000" dirty="0">
                <a:solidFill>
                  <a:srgbClr val="0000FF"/>
                </a:solidFill>
              </a:rPr>
              <a:t>, J</a:t>
            </a:r>
            <a:r>
              <a:rPr lang="en-US" sz="2000" dirty="0"/>
              <a:t>. (1996). Assessing agreement on classification tasks: The kappa statistic. </a:t>
            </a:r>
            <a:r>
              <a:rPr lang="en-US" sz="2000" i="1" dirty="0"/>
              <a:t>Computational Linguistics, 22</a:t>
            </a:r>
            <a:r>
              <a:rPr lang="en-US" sz="2000" dirty="0"/>
              <a:t>( 2), 249-254.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Carter</a:t>
            </a:r>
            <a:r>
              <a:rPr lang="en-US" sz="2000" dirty="0">
                <a:solidFill>
                  <a:srgbClr val="0000FF"/>
                </a:solidFill>
              </a:rPr>
              <a:t>, R. and McCarthy, M.J. </a:t>
            </a:r>
            <a:r>
              <a:rPr lang="en-US" sz="2000" dirty="0"/>
              <a:t>(2001). Size isn</a:t>
            </a:r>
            <a:r>
              <a:rPr lang="en-US" sz="2000" i="1" dirty="0"/>
              <a:t>'</a:t>
            </a:r>
            <a:r>
              <a:rPr lang="en-US" sz="2000" dirty="0"/>
              <a:t>t everything: Spoken English, corpus and the classroom. </a:t>
            </a:r>
            <a:r>
              <a:rPr lang="en-US" sz="2000" i="1" dirty="0"/>
              <a:t>TESOL Quarterly, 35</a:t>
            </a:r>
            <a:r>
              <a:rPr lang="en-US" sz="2000" dirty="0"/>
              <a:t> (2), 337-340.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Gries</a:t>
            </a:r>
            <a:r>
              <a:rPr lang="en-US" sz="2000" dirty="0" smtClean="0">
                <a:solidFill>
                  <a:srgbClr val="0000FF"/>
                </a:solidFill>
              </a:rPr>
              <a:t>, S. Th. </a:t>
            </a:r>
            <a:r>
              <a:rPr lang="en-US" sz="2000" dirty="0" smtClean="0"/>
              <a:t>(forthcoming) Some current quantitative problems in corpus linguistics and a sketch of some solutions. Language and Linguistics.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Hunston</a:t>
            </a:r>
            <a:r>
              <a:rPr lang="en-US" sz="2000" dirty="0">
                <a:solidFill>
                  <a:srgbClr val="0000FF"/>
                </a:solidFill>
              </a:rPr>
              <a:t>, S</a:t>
            </a:r>
            <a:r>
              <a:rPr lang="en-US" sz="2000" dirty="0"/>
              <a:t>. (2002). </a:t>
            </a:r>
            <a:r>
              <a:rPr lang="en-US" sz="2000" i="1" dirty="0"/>
              <a:t>Corpora in Applied Linguistics.</a:t>
            </a:r>
            <a:r>
              <a:rPr lang="en-US" sz="2000" dirty="0"/>
              <a:t> Cambridge: Cambridge University Press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Latour,B</a:t>
            </a:r>
            <a:r>
              <a:rPr lang="en-US" sz="2000" dirty="0">
                <a:solidFill>
                  <a:srgbClr val="0000FF"/>
                </a:solidFill>
              </a:rPr>
              <a:t>. &amp; </a:t>
            </a:r>
            <a:r>
              <a:rPr lang="en-US" sz="2000" dirty="0" err="1">
                <a:solidFill>
                  <a:srgbClr val="0000FF"/>
                </a:solidFill>
              </a:rPr>
              <a:t>Woolgar</a:t>
            </a:r>
            <a:r>
              <a:rPr lang="en-US" sz="2000" dirty="0">
                <a:solidFill>
                  <a:srgbClr val="0000FF"/>
                </a:solidFill>
              </a:rPr>
              <a:t>, S. </a:t>
            </a:r>
            <a:r>
              <a:rPr lang="en-US" sz="2000" dirty="0"/>
              <a:t>(1986). </a:t>
            </a:r>
            <a:r>
              <a:rPr lang="en-US" sz="2000" i="1" dirty="0"/>
              <a:t>Laboratory Life: The Construction of Scientific Facts (2</a:t>
            </a:r>
            <a:r>
              <a:rPr lang="en-US" sz="2000" i="1" baseline="30000" dirty="0"/>
              <a:t>nd</a:t>
            </a:r>
            <a:r>
              <a:rPr lang="en-US" sz="2000" i="1" dirty="0"/>
              <a:t> Edition).</a:t>
            </a:r>
            <a:r>
              <a:rPr lang="en-US" sz="2000" dirty="0"/>
              <a:t> Princeton, NJ: Princeton University Press.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Lyon</a:t>
            </a:r>
            <a:r>
              <a:rPr lang="en-GB" sz="2000" dirty="0">
                <a:solidFill>
                  <a:srgbClr val="0000FF"/>
                </a:solidFill>
              </a:rPr>
              <a:t>, C., Malcolm, J., &amp; Dickerson, B. </a:t>
            </a:r>
            <a:r>
              <a:rPr lang="en-GB" sz="2000" dirty="0"/>
              <a:t>(2001). Detecting short passages of similar text in large document collections. In </a:t>
            </a:r>
            <a:r>
              <a:rPr lang="en-GB" sz="2000" i="1" dirty="0"/>
              <a:t>Proceedings of Conference on Empirical</a:t>
            </a:r>
            <a:r>
              <a:rPr lang="en-GB" sz="2000" dirty="0"/>
              <a:t> </a:t>
            </a:r>
            <a:r>
              <a:rPr lang="en-GB" sz="2000" i="1" dirty="0"/>
              <a:t>Methods in Natural Language Processing.</a:t>
            </a:r>
            <a:r>
              <a:rPr lang="en-GB" sz="2000" dirty="0"/>
              <a:t> SIGDAT Special Interest Group of the ACL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McEnery</a:t>
            </a:r>
            <a:r>
              <a:rPr lang="en-US" sz="2000" dirty="0">
                <a:solidFill>
                  <a:srgbClr val="0000FF"/>
                </a:solidFill>
              </a:rPr>
              <a:t>, T. &amp; </a:t>
            </a:r>
            <a:r>
              <a:rPr lang="en-US" sz="2000" dirty="0" err="1">
                <a:solidFill>
                  <a:srgbClr val="0000FF"/>
                </a:solidFill>
              </a:rPr>
              <a:t>Hardie</a:t>
            </a:r>
            <a:r>
              <a:rPr lang="en-US" sz="2000" dirty="0">
                <a:solidFill>
                  <a:srgbClr val="0000FF"/>
                </a:solidFill>
              </a:rPr>
              <a:t>, A</a:t>
            </a:r>
            <a:r>
              <a:rPr lang="en-US" sz="2000" dirty="0"/>
              <a:t>. (2012). </a:t>
            </a:r>
            <a:r>
              <a:rPr lang="en-US" sz="2000" i="1" dirty="0"/>
              <a:t>Corpus Linguistics.</a:t>
            </a:r>
            <a:r>
              <a:rPr lang="en-US" sz="2000" dirty="0"/>
              <a:t> Cambridge: Cambridge University Press.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24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06090"/>
          </a:xfrm>
        </p:spPr>
        <p:txBody>
          <a:bodyPr>
            <a:normAutofit/>
          </a:bodyPr>
          <a:lstStyle/>
          <a:p>
            <a:pPr marL="0" indent="0" algn="l"/>
            <a:r>
              <a:rPr lang="en-US" sz="3200" b="1" dirty="0" smtClean="0"/>
              <a:t>References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383" y="764704"/>
            <a:ext cx="8367403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Nelson</a:t>
            </a:r>
            <a:r>
              <a:rPr lang="en-US" sz="2000" dirty="0">
                <a:solidFill>
                  <a:srgbClr val="0000FF"/>
                </a:solidFill>
              </a:rPr>
              <a:t>, M. </a:t>
            </a:r>
            <a:r>
              <a:rPr lang="en-US" sz="2000" dirty="0"/>
              <a:t>(2010). Building a written corpus: What are the basics? In A. O</a:t>
            </a:r>
            <a:r>
              <a:rPr lang="en-US" sz="2000" i="1" dirty="0"/>
              <a:t>' </a:t>
            </a:r>
            <a:r>
              <a:rPr lang="en-US" sz="2000" dirty="0" err="1"/>
              <a:t>Keeffe</a:t>
            </a:r>
            <a:r>
              <a:rPr lang="en-US" sz="2000" dirty="0"/>
              <a:t> and M. McCarthy (Eds.), </a:t>
            </a:r>
            <a:r>
              <a:rPr lang="en-US" sz="2000" i="1" dirty="0"/>
              <a:t>The Routledge Handbook of Corpus Linguistics (pp.53-65).</a:t>
            </a:r>
            <a:r>
              <a:rPr lang="en-US" sz="2000" dirty="0"/>
              <a:t> Oxon: Routledge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Oakey</a:t>
            </a:r>
            <a:r>
              <a:rPr lang="en-US" sz="2000" dirty="0">
                <a:solidFill>
                  <a:srgbClr val="0000FF"/>
                </a:solidFill>
              </a:rPr>
              <a:t>, D. </a:t>
            </a:r>
            <a:r>
              <a:rPr lang="en-US" sz="2000" dirty="0"/>
              <a:t>(10 February 2009). The lexical bundle revisited: </a:t>
            </a:r>
            <a:r>
              <a:rPr lang="en-US" sz="2000" dirty="0" err="1"/>
              <a:t>Isolexical</a:t>
            </a:r>
            <a:r>
              <a:rPr lang="en-US" sz="2000" dirty="0"/>
              <a:t> and </a:t>
            </a:r>
            <a:r>
              <a:rPr lang="en-US" sz="2000" dirty="0" err="1"/>
              <a:t>isotextual</a:t>
            </a:r>
            <a:r>
              <a:rPr lang="en-US" sz="2000" dirty="0"/>
              <a:t> comparisons. English Language Research seminar: Corpus Linguistics and Discourse. University of Birmingham.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O`Donnell, M. </a:t>
            </a:r>
            <a:r>
              <a:rPr lang="en-US" sz="2000" dirty="0" smtClean="0"/>
              <a:t>(2014) UAM Corpus Tool </a:t>
            </a:r>
            <a:r>
              <a:rPr lang="en-US" sz="2000" dirty="0"/>
              <a:t>[</a:t>
            </a:r>
            <a:r>
              <a:rPr lang="en-US" sz="2000" dirty="0" smtClean="0"/>
              <a:t>software]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Reppen</a:t>
            </a:r>
            <a:r>
              <a:rPr lang="en-US" sz="2000" dirty="0">
                <a:solidFill>
                  <a:srgbClr val="0000FF"/>
                </a:solidFill>
              </a:rPr>
              <a:t>, R. </a:t>
            </a:r>
            <a:r>
              <a:rPr lang="en-US" sz="2000" dirty="0"/>
              <a:t>(2010). Building a corpus: What are the key considerations? In A. O`Keeffe and M. McCarthy (Eds.), </a:t>
            </a:r>
            <a:r>
              <a:rPr lang="en-US" sz="2000" i="1" dirty="0"/>
              <a:t>The Routledge Handbook of Corpus Linguistics (pp.31-37).</a:t>
            </a:r>
            <a:r>
              <a:rPr lang="en-US" sz="2000" dirty="0"/>
              <a:t> Oxon: Routledge.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Sinclair</a:t>
            </a:r>
            <a:r>
              <a:rPr lang="en-US" sz="2000" dirty="0">
                <a:solidFill>
                  <a:srgbClr val="0000FF"/>
                </a:solidFill>
              </a:rPr>
              <a:t>, J. </a:t>
            </a:r>
            <a:r>
              <a:rPr lang="en-US" sz="2000" dirty="0"/>
              <a:t>(1991). </a:t>
            </a:r>
            <a:r>
              <a:rPr lang="en-US" sz="2000" i="1" dirty="0"/>
              <a:t>Corpus, Concordance, Collocation.</a:t>
            </a:r>
            <a:r>
              <a:rPr lang="en-US" sz="2000" dirty="0"/>
              <a:t> Oxford: Oxford University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Tognini-Bonelli</a:t>
            </a:r>
            <a:r>
              <a:rPr lang="en-US" sz="2000" dirty="0">
                <a:solidFill>
                  <a:srgbClr val="0000FF"/>
                </a:solidFill>
              </a:rPr>
              <a:t>, E. </a:t>
            </a:r>
            <a:r>
              <a:rPr lang="en-US" sz="2000" dirty="0"/>
              <a:t>(2001). </a:t>
            </a:r>
            <a:r>
              <a:rPr lang="en-US" sz="2000" i="1" dirty="0"/>
              <a:t>Corpus Linguistics at Work.</a:t>
            </a:r>
            <a:r>
              <a:rPr lang="en-US" sz="2000" dirty="0"/>
              <a:t> Amsterdam: John </a:t>
            </a:r>
            <a:r>
              <a:rPr lang="en-US" sz="2000" dirty="0" err="1"/>
              <a:t>Benjamins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Ventola</a:t>
            </a:r>
            <a:r>
              <a:rPr lang="en-US" sz="2000" dirty="0">
                <a:solidFill>
                  <a:srgbClr val="0000FF"/>
                </a:solidFill>
              </a:rPr>
              <a:t>, E, </a:t>
            </a:r>
            <a:r>
              <a:rPr lang="en-US" sz="2000" dirty="0"/>
              <a:t>(1992). Writing scientific English: Overcoming intercultural problems. </a:t>
            </a:r>
            <a:r>
              <a:rPr lang="en-US" sz="2000" i="1" dirty="0"/>
              <a:t>International Journal of Applied Linguistics, 2 </a:t>
            </a:r>
            <a:r>
              <a:rPr lang="en-US" sz="2000" dirty="0"/>
              <a:t>(2), 191-220.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78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" y="260648"/>
            <a:ext cx="1460910" cy="666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2931" y="1628800"/>
            <a:ext cx="9163572" cy="223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Any questions, comments or suggestions?  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2631" y="4782879"/>
            <a:ext cx="9163571" cy="12818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johnb@jaist.ac.jp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520280"/>
          </a:xfrm>
        </p:spPr>
        <p:txBody>
          <a:bodyPr>
            <a:normAutofit/>
          </a:bodyPr>
          <a:lstStyle/>
          <a:p>
            <a:r>
              <a:rPr lang="en-US" b="1" dirty="0" smtClean="0"/>
              <a:t>Critique the method.  </a:t>
            </a:r>
            <a:r>
              <a:rPr lang="en-US" b="1" dirty="0" smtClean="0"/>
              <a:t>19 questions arose from critically evaluating a 5-sentence description.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3418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40006"/>
            <a:ext cx="5724128" cy="3817993"/>
          </a:xfrm>
        </p:spPr>
      </p:pic>
    </p:spTree>
    <p:extLst>
      <p:ext uri="{BB962C8B-B14F-4D97-AF65-F5344CB8AC3E}">
        <p14:creationId xmlns:p14="http://schemas.microsoft.com/office/powerpoint/2010/main" val="5807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Images\Shutterstock2\shutterstock_2306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009"/>
            <a:ext cx="8351912" cy="5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448272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A </a:t>
            </a:r>
            <a:r>
              <a:rPr lang="en-US" b="1" dirty="0" smtClean="0"/>
              <a:t>corpus-based </a:t>
            </a:r>
            <a:r>
              <a:rPr lang="en-US" dirty="0" smtClean="0"/>
              <a:t>study of </a:t>
            </a:r>
            <a:r>
              <a:rPr lang="en-US" b="1" dirty="0" smtClean="0"/>
              <a:t>scientific research abstracts</a:t>
            </a:r>
            <a:r>
              <a:rPr lang="en-US" dirty="0" smtClean="0"/>
              <a:t> (SRAs) written in </a:t>
            </a:r>
            <a:r>
              <a:rPr lang="en-US" b="1" dirty="0" smtClean="0"/>
              <a:t>English</a:t>
            </a:r>
            <a:r>
              <a:rPr lang="en-US" dirty="0" smtClean="0"/>
              <a:t> in the field of </a:t>
            </a:r>
            <a:r>
              <a:rPr lang="en-US" b="1" dirty="0" smtClean="0"/>
              <a:t>Information Science 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72415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3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dirty="0">
                <a:solidFill>
                  <a:srgbClr val="0000FF"/>
                </a:solidFill>
              </a:rPr>
              <a:t>1. </a:t>
            </a:r>
            <a:r>
              <a:rPr lang="en-US" dirty="0" smtClean="0">
                <a:solidFill>
                  <a:srgbClr val="0000FF"/>
                </a:solidFill>
              </a:rPr>
              <a:t>Why choose a corpus study?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19"/>
          </a:xfrm>
        </p:spPr>
        <p:txBody>
          <a:bodyPr>
            <a:normAutofit/>
          </a:bodyPr>
          <a:lstStyle/>
          <a:p>
            <a:r>
              <a:rPr lang="en-US" dirty="0" smtClean="0"/>
              <a:t>Fastest growing methodology in linguistics 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Gries</a:t>
            </a:r>
            <a:r>
              <a:rPr lang="en-US" dirty="0" smtClean="0">
                <a:solidFill>
                  <a:srgbClr val="0000FF"/>
                </a:solidFill>
              </a:rPr>
              <a:t>, forthcoming)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Ad </a:t>
            </a:r>
            <a:r>
              <a:rPr lang="en-US" dirty="0" err="1" smtClean="0">
                <a:solidFill>
                  <a:srgbClr val="FF0000"/>
                </a:solidFill>
              </a:rPr>
              <a:t>populum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Insufficiency of relying on intuition</a:t>
            </a:r>
            <a:r>
              <a:rPr lang="en-US" dirty="0" smtClean="0">
                <a:solidFill>
                  <a:srgbClr val="0000FF"/>
                </a:solidFill>
              </a:rPr>
              <a:t>     (</a:t>
            </a:r>
            <a:r>
              <a:rPr lang="en-US" dirty="0" err="1" smtClean="0">
                <a:solidFill>
                  <a:srgbClr val="0000FF"/>
                </a:solidFill>
              </a:rPr>
              <a:t>Hunston</a:t>
            </a:r>
            <a:r>
              <a:rPr lang="en-US" dirty="0" smtClean="0">
                <a:solidFill>
                  <a:srgbClr val="0000FF"/>
                </a:solidFill>
              </a:rPr>
              <a:t>, 2002; </a:t>
            </a:r>
            <a:r>
              <a:rPr lang="en-US" dirty="0" err="1" smtClean="0">
                <a:solidFill>
                  <a:srgbClr val="0000FF"/>
                </a:solidFill>
              </a:rPr>
              <a:t>Reppen</a:t>
            </a:r>
            <a:r>
              <a:rPr lang="en-US" dirty="0" smtClean="0">
                <a:solidFill>
                  <a:srgbClr val="0000FF"/>
                </a:solidFill>
              </a:rPr>
              <a:t>, 2010)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Hasty generalization?</a:t>
            </a:r>
          </a:p>
          <a:p>
            <a:r>
              <a:rPr lang="en-US" dirty="0" smtClean="0"/>
              <a:t>Importance of frequency </a:t>
            </a:r>
            <a:r>
              <a:rPr lang="en-US" dirty="0"/>
              <a:t>and recurrence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Stubbs, </a:t>
            </a:r>
            <a:r>
              <a:rPr lang="en-US" dirty="0" smtClean="0">
                <a:solidFill>
                  <a:srgbClr val="0000FF"/>
                </a:solidFill>
              </a:rPr>
              <a:t>2007)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81336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1763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2. Why choose corpus-based approach?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349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Choices</a:t>
            </a:r>
          </a:p>
          <a:p>
            <a:pPr lvl="1"/>
            <a:r>
              <a:rPr lang="en-US" sz="3600" dirty="0" smtClean="0"/>
              <a:t>Corpus-driven </a:t>
            </a:r>
            <a:r>
              <a:rPr lang="en-US" sz="3600" dirty="0" smtClean="0">
                <a:solidFill>
                  <a:srgbClr val="0000FF"/>
                </a:solidFill>
              </a:rPr>
              <a:t>(</a:t>
            </a:r>
            <a:r>
              <a:rPr lang="en-US" sz="3600" dirty="0" err="1" smtClean="0">
                <a:solidFill>
                  <a:srgbClr val="0000FF"/>
                </a:solidFill>
              </a:rPr>
              <a:t>Tognini-Bonelli</a:t>
            </a:r>
            <a:r>
              <a:rPr lang="en-US" sz="3600" dirty="0" smtClean="0">
                <a:solidFill>
                  <a:srgbClr val="0000FF"/>
                </a:solidFill>
              </a:rPr>
              <a:t>, 2001) </a:t>
            </a:r>
          </a:p>
          <a:p>
            <a:pPr lvl="1"/>
            <a:r>
              <a:rPr lang="en-US" sz="3600" dirty="0" smtClean="0"/>
              <a:t>Corpus-based </a:t>
            </a:r>
          </a:p>
          <a:p>
            <a:pPr lvl="1"/>
            <a:r>
              <a:rPr lang="en-US" sz="3600" dirty="0" smtClean="0"/>
              <a:t>Corpus-informed</a:t>
            </a:r>
          </a:p>
          <a:p>
            <a:r>
              <a:rPr lang="en-US" sz="3600" dirty="0" smtClean="0"/>
              <a:t>Problems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Confirmation bias 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Cherry picking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24596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5991044"/>
            <a:ext cx="8367403" cy="688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3. Why focus on  SRAs?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Problems - drafting SRAs for novice researchers &amp; NNESs</a:t>
            </a:r>
          </a:p>
          <a:p>
            <a:r>
              <a:rPr lang="en-US" dirty="0" smtClean="0"/>
              <a:t>Gap in research - </a:t>
            </a:r>
            <a:r>
              <a:rPr lang="en-US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large-scale studies of RAs,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holistic studies of SRAs.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corpus studies in information science</a:t>
            </a:r>
          </a:p>
          <a:p>
            <a:r>
              <a:rPr lang="en-US" dirty="0" smtClean="0"/>
              <a:t>Importance</a:t>
            </a:r>
          </a:p>
          <a:p>
            <a:pPr lvl="1"/>
            <a:r>
              <a:rPr lang="en-US" dirty="0" smtClean="0"/>
              <a:t>Address the problems and fills the gap</a:t>
            </a:r>
          </a:p>
          <a:p>
            <a:pPr lvl="1"/>
            <a:r>
              <a:rPr lang="en-US" dirty="0" smtClean="0"/>
              <a:t>Meets needs of doctoral students  &amp; faculty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33724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rgbClr val="0000FF"/>
                </a:solidFill>
              </a:rPr>
              <a:t>4. Why study this topic?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578559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Importance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SRAs (already discussed)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“</a:t>
            </a:r>
            <a:r>
              <a:rPr lang="en-US" i="1" dirty="0"/>
              <a:t>publish in English or perish</a:t>
            </a:r>
            <a:r>
              <a:rPr lang="en-US" dirty="0"/>
              <a:t>”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(</a:t>
            </a:r>
            <a:r>
              <a:rPr lang="en-US" dirty="0" err="1">
                <a:solidFill>
                  <a:srgbClr val="0000FF"/>
                </a:solidFill>
              </a:rPr>
              <a:t>Ventola</a:t>
            </a:r>
            <a:r>
              <a:rPr lang="en-US" dirty="0">
                <a:solidFill>
                  <a:srgbClr val="0000FF"/>
                </a:solidFill>
              </a:rPr>
              <a:t>, 1992, p.191).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/>
              <a:t>Growth in Information science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42629"/>
              </p:ext>
            </p:extLst>
          </p:nvPr>
        </p:nvGraphicFramePr>
        <p:xfrm>
          <a:off x="107505" y="6381328"/>
          <a:ext cx="5040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09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1480</Words>
  <Application>Microsoft Office PowerPoint</Application>
  <PresentationFormat>On-screen Show (4:3)</PresentationFormat>
  <Paragraphs>201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Research context</vt:lpstr>
      <vt:lpstr>Four-step (linear/recursive) Process</vt:lpstr>
      <vt:lpstr>Critique the method.  19 questions arose from critically evaluating a 5-sentence description.</vt:lpstr>
      <vt:lpstr>i. A corpus-based study of scientific research abstracts (SRAs) written in English in the field of Information Science </vt:lpstr>
      <vt:lpstr>1. Why choose a corpus study?  </vt:lpstr>
      <vt:lpstr>2. Why choose corpus-based approach? </vt:lpstr>
      <vt:lpstr>3. Why focus on  SRAs?</vt:lpstr>
      <vt:lpstr>4. Why study this topic? </vt:lpstr>
      <vt:lpstr>ii. A tailor-made corpus of all abstracts (n=1581) published in 2012 in 5 IEEE journals was created.</vt:lpstr>
      <vt:lpstr>5. Why create a corpus rather than use an existing one?  </vt:lpstr>
      <vt:lpstr>6. Why choose that sample size?</vt:lpstr>
      <vt:lpstr>7. Why 1581 texts? Is it balanced? </vt:lpstr>
      <vt:lpstr>8. How much time or money is needed?</vt:lpstr>
      <vt:lpstr>9. Why 5 IEEE journals?</vt:lpstr>
      <vt:lpstr>10. Permission necessary?</vt:lpstr>
      <vt:lpstr>iii. The corpus was collected manually according to a fixed protocol, checked, and then clean versions stored securely in triplicate.</vt:lpstr>
      <vt:lpstr>11. How to collect the corpus?</vt:lpstr>
      <vt:lpstr>12. How to create an error-free corpus?  </vt:lpstr>
      <vt:lpstr>13. How and where to store?</vt:lpstr>
      <vt:lpstr>14. Should nonsensical characters and typos be deleted for the text files?</vt:lpstr>
      <vt:lpstr>iv. The corpus was annotated using UAM Corpus Tool, in layers using specially-created code sets and    part-of-speech coding. </vt:lpstr>
      <vt:lpstr>15.  Why the UAM Corpus Tool?</vt:lpstr>
      <vt:lpstr>16. Selection of annotation code sets?</vt:lpstr>
      <vt:lpstr>Coding for titles</vt:lpstr>
      <vt:lpstr>v. Specialist Informants coded a selection of SRAs and reliability was compared.</vt:lpstr>
      <vt:lpstr>17. Inter- and intra-coder reliability?</vt:lpstr>
      <vt:lpstr>18. Resolution of differences between coders?</vt:lpstr>
      <vt:lpstr>19. How to prove your hypothesis?</vt:lpstr>
      <vt:lpstr>PowerPoint Presentation</vt:lpstr>
      <vt:lpstr>References</vt:lpstr>
      <vt:lpstr>References</vt:lpstr>
      <vt:lpstr>PowerPoint Presentation</vt:lpstr>
    </vt:vector>
  </TitlesOfParts>
  <Company>Japan Advanced Institute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blake</dc:creator>
  <cp:lastModifiedBy>john</cp:lastModifiedBy>
  <cp:revision>509</cp:revision>
  <dcterms:created xsi:type="dcterms:W3CDTF">2012-07-03T02:07:31Z</dcterms:created>
  <dcterms:modified xsi:type="dcterms:W3CDTF">2014-06-25T02:43:25Z</dcterms:modified>
</cp:coreProperties>
</file>